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3" r:id="rId2"/>
  </p:sldMasterIdLst>
  <p:sldIdLst>
    <p:sldId id="257" r:id="rId3"/>
    <p:sldId id="277" r:id="rId4"/>
    <p:sldId id="259" r:id="rId5"/>
    <p:sldId id="274" r:id="rId6"/>
    <p:sldId id="275" r:id="rId7"/>
    <p:sldId id="278" r:id="rId8"/>
    <p:sldId id="258" r:id="rId9"/>
    <p:sldId id="284" r:id="rId10"/>
    <p:sldId id="287" r:id="rId11"/>
    <p:sldId id="285" r:id="rId12"/>
    <p:sldId id="282" r:id="rId13"/>
    <p:sldId id="276" r:id="rId14"/>
    <p:sldId id="280" r:id="rId15"/>
    <p:sldId id="272" r:id="rId16"/>
    <p:sldId id="286" r:id="rId17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6618"/>
    <a:srgbClr val="F5E3A5"/>
    <a:srgbClr val="FE8376"/>
    <a:srgbClr val="E6B91E"/>
    <a:srgbClr val="E9EAF1"/>
    <a:srgbClr val="EEF4E8"/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E3B9F-5783-4A5D-A6AB-1CF7C1D2137F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1D6DB5AC-3937-4358-8451-10D51C211779}">
      <dgm:prSet phldrT="[文字]" custT="1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r>
            <a:rPr lang="zh-TW" altLang="en-US" sz="2400" b="1" dirty="0"/>
            <a:t>主軸</a:t>
          </a:r>
          <a:r>
            <a:rPr lang="en-US" altLang="zh-TW" sz="2400" b="1" dirty="0"/>
            <a:t>A/</a:t>
          </a:r>
          <a:r>
            <a:rPr lang="zh-TW" altLang="en-US" sz="2400" b="1" dirty="0"/>
            <a:t>總計畫</a:t>
          </a:r>
          <a:endParaRPr lang="en-US" altLang="zh-TW" sz="2400" b="1" dirty="0"/>
        </a:p>
        <a:p>
          <a:r>
            <a:rPr lang="zh-TW" altLang="en-US" sz="2400" b="1" dirty="0"/>
            <a:t>配合款</a:t>
          </a:r>
          <a:r>
            <a:rPr lang="en-US" altLang="zh-TW" sz="2400" b="1" dirty="0"/>
            <a:t>/</a:t>
          </a:r>
          <a:r>
            <a:rPr lang="zh-TW" altLang="en-US" sz="2400" b="1" dirty="0"/>
            <a:t>資本門</a:t>
          </a:r>
          <a:endParaRPr lang="en-US" altLang="zh-TW" sz="2400" b="1" dirty="0"/>
        </a:p>
      </dgm:t>
    </dgm:pt>
    <dgm:pt modelId="{A87D612A-F847-405F-9269-ED824D6F3603}" type="parTrans" cxnId="{66319858-7330-4ADA-9E70-501419EBF63C}">
      <dgm:prSet/>
      <dgm:spPr/>
      <dgm:t>
        <a:bodyPr/>
        <a:lstStyle/>
        <a:p>
          <a:endParaRPr lang="zh-TW" altLang="en-US"/>
        </a:p>
      </dgm:t>
    </dgm:pt>
    <dgm:pt modelId="{879AA81C-D0AC-4282-B8C0-DC8B1EBAAD44}" type="sibTrans" cxnId="{66319858-7330-4ADA-9E70-501419EBF63C}">
      <dgm:prSet/>
      <dgm:spPr/>
      <dgm:t>
        <a:bodyPr/>
        <a:lstStyle/>
        <a:p>
          <a:endParaRPr lang="zh-TW" altLang="en-US"/>
        </a:p>
      </dgm:t>
    </dgm:pt>
    <dgm:pt modelId="{7360A4FE-8D81-41C1-9F73-0606CD61670E}">
      <dgm:prSet phldrT="[文字]" custT="1"/>
      <dgm:spPr>
        <a:solidFill>
          <a:schemeClr val="accent4">
            <a:lumMod val="40000"/>
            <a:lumOff val="60000"/>
            <a:alpha val="90000"/>
          </a:schemeClr>
        </a:solidFill>
        <a:ln>
          <a:solidFill>
            <a:schemeClr val="accent4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zh-TW" altLang="en-US" sz="2200" dirty="0" smtClean="0"/>
            <a:t>研發處</a:t>
          </a:r>
          <a:endParaRPr lang="zh-TW" altLang="en-US" sz="2200" dirty="0"/>
        </a:p>
      </dgm:t>
    </dgm:pt>
    <dgm:pt modelId="{FEADC44A-D566-4226-818F-C1AEB6F583AF}" type="parTrans" cxnId="{A136FD91-C897-4C08-B0AD-EA1818267949}">
      <dgm:prSet/>
      <dgm:spPr/>
      <dgm:t>
        <a:bodyPr/>
        <a:lstStyle/>
        <a:p>
          <a:endParaRPr lang="zh-TW" altLang="en-US"/>
        </a:p>
      </dgm:t>
    </dgm:pt>
    <dgm:pt modelId="{1C251F0D-84EA-4991-8463-AF25F1FDE8C7}" type="sibTrans" cxnId="{A136FD91-C897-4C08-B0AD-EA1818267949}">
      <dgm:prSet/>
      <dgm:spPr/>
      <dgm:t>
        <a:bodyPr/>
        <a:lstStyle/>
        <a:p>
          <a:endParaRPr lang="zh-TW" altLang="en-US"/>
        </a:p>
      </dgm:t>
    </dgm:pt>
    <dgm:pt modelId="{249EFC5C-2005-4BEB-AB6C-CAD95BED61E9}">
      <dgm:prSet phldrT="[文字]"/>
      <dgm:spPr/>
      <dgm:t>
        <a:bodyPr/>
        <a:lstStyle/>
        <a:p>
          <a:r>
            <a:rPr lang="zh-TW" altLang="en-US" b="1" dirty="0"/>
            <a:t>主軸</a:t>
          </a:r>
          <a:r>
            <a:rPr lang="en-US" altLang="zh-TW" b="1" dirty="0"/>
            <a:t>B</a:t>
          </a:r>
          <a:endParaRPr lang="zh-TW" altLang="en-US" b="1" dirty="0"/>
        </a:p>
      </dgm:t>
    </dgm:pt>
    <dgm:pt modelId="{9BBC3960-5295-4912-A325-AD0A86C58C07}" type="parTrans" cxnId="{7757782C-9E75-46C1-94B7-D89F762AF6DC}">
      <dgm:prSet/>
      <dgm:spPr/>
      <dgm:t>
        <a:bodyPr/>
        <a:lstStyle/>
        <a:p>
          <a:endParaRPr lang="zh-TW" altLang="en-US"/>
        </a:p>
      </dgm:t>
    </dgm:pt>
    <dgm:pt modelId="{4D531884-42EC-4BE7-B5F7-6228164FB706}" type="sibTrans" cxnId="{7757782C-9E75-46C1-94B7-D89F762AF6DC}">
      <dgm:prSet/>
      <dgm:spPr/>
      <dgm:t>
        <a:bodyPr/>
        <a:lstStyle/>
        <a:p>
          <a:endParaRPr lang="zh-TW" altLang="en-US"/>
        </a:p>
      </dgm:t>
    </dgm:pt>
    <dgm:pt modelId="{D009D671-BF8E-4EED-94F9-E5408565773A}">
      <dgm:prSet phldrT="[文字]" custT="1"/>
      <dgm:spPr/>
      <dgm:t>
        <a:bodyPr/>
        <a:lstStyle/>
        <a:p>
          <a:r>
            <a:rPr lang="zh-TW" altLang="en-US" sz="2200" dirty="0"/>
            <a:t>研發處</a:t>
          </a:r>
        </a:p>
      </dgm:t>
    </dgm:pt>
    <dgm:pt modelId="{440F02D2-4999-4FFF-9C69-AFE981A39D06}" type="parTrans" cxnId="{94A20CDB-F6CF-4479-9395-AF30F7B05A95}">
      <dgm:prSet/>
      <dgm:spPr/>
      <dgm:t>
        <a:bodyPr/>
        <a:lstStyle/>
        <a:p>
          <a:endParaRPr lang="zh-TW" altLang="en-US"/>
        </a:p>
      </dgm:t>
    </dgm:pt>
    <dgm:pt modelId="{808EC4A0-C0E0-4FCE-825A-ACDC2B80BD45}" type="sibTrans" cxnId="{94A20CDB-F6CF-4479-9395-AF30F7B05A95}">
      <dgm:prSet/>
      <dgm:spPr/>
      <dgm:t>
        <a:bodyPr/>
        <a:lstStyle/>
        <a:p>
          <a:endParaRPr lang="zh-TW" altLang="en-US"/>
        </a:p>
      </dgm:t>
    </dgm:pt>
    <dgm:pt modelId="{4CDD3F40-8960-4830-B452-51879E9EB7A1}">
      <dgm:prSet phldrT="[文字]" custT="1"/>
      <dgm:spPr/>
      <dgm:t>
        <a:bodyPr/>
        <a:lstStyle/>
        <a:p>
          <a:r>
            <a:rPr lang="zh-TW" altLang="en-US" sz="2200" dirty="0"/>
            <a:t>江怡萱小姐</a:t>
          </a:r>
        </a:p>
      </dgm:t>
    </dgm:pt>
    <dgm:pt modelId="{463A4CD8-36E3-42C3-BB57-57F2B61C570B}" type="parTrans" cxnId="{7D06F360-A16F-40AC-95CB-026CC7877F58}">
      <dgm:prSet/>
      <dgm:spPr/>
      <dgm:t>
        <a:bodyPr/>
        <a:lstStyle/>
        <a:p>
          <a:endParaRPr lang="zh-TW" altLang="en-US"/>
        </a:p>
      </dgm:t>
    </dgm:pt>
    <dgm:pt modelId="{AC11FA85-FF7F-4EEE-A849-789B107BCE17}" type="sibTrans" cxnId="{7D06F360-A16F-40AC-95CB-026CC7877F58}">
      <dgm:prSet/>
      <dgm:spPr/>
      <dgm:t>
        <a:bodyPr/>
        <a:lstStyle/>
        <a:p>
          <a:endParaRPr lang="zh-TW" altLang="en-US"/>
        </a:p>
      </dgm:t>
    </dgm:pt>
    <dgm:pt modelId="{CE5E56BE-77AB-4431-8A9D-CC429D5BE82B}">
      <dgm:prSet phldrT="[文字]"/>
      <dgm:spPr/>
      <dgm:t>
        <a:bodyPr/>
        <a:lstStyle/>
        <a:p>
          <a:r>
            <a:rPr lang="zh-TW" altLang="en-US" b="1" dirty="0"/>
            <a:t>主軸</a:t>
          </a:r>
          <a:r>
            <a:rPr lang="en-US" altLang="zh-TW" b="1" dirty="0" smtClean="0"/>
            <a:t>C</a:t>
          </a:r>
          <a:r>
            <a:rPr lang="zh-TW" altLang="en-US" b="1" dirty="0" smtClean="0"/>
            <a:t>、</a:t>
          </a:r>
          <a:r>
            <a:rPr lang="en-US" altLang="zh-TW" b="1" dirty="0" smtClean="0"/>
            <a:t>D</a:t>
          </a:r>
          <a:endParaRPr lang="zh-TW" altLang="en-US" b="1" dirty="0"/>
        </a:p>
      </dgm:t>
    </dgm:pt>
    <dgm:pt modelId="{1FEE27C5-0DB3-4844-A250-2C87EA45903D}" type="parTrans" cxnId="{BD1059F9-5A3E-44CA-8FEC-373D8B796902}">
      <dgm:prSet/>
      <dgm:spPr/>
      <dgm:t>
        <a:bodyPr/>
        <a:lstStyle/>
        <a:p>
          <a:endParaRPr lang="zh-TW" altLang="en-US"/>
        </a:p>
      </dgm:t>
    </dgm:pt>
    <dgm:pt modelId="{144D6975-4466-46DE-B0F4-BE0DE7AF54E0}" type="sibTrans" cxnId="{BD1059F9-5A3E-44CA-8FEC-373D8B796902}">
      <dgm:prSet/>
      <dgm:spPr/>
      <dgm:t>
        <a:bodyPr/>
        <a:lstStyle/>
        <a:p>
          <a:endParaRPr lang="zh-TW" altLang="en-US"/>
        </a:p>
      </dgm:t>
    </dgm:pt>
    <dgm:pt modelId="{9187981C-E03F-4ACB-99DE-CDDE59CF8A00}">
      <dgm:prSet phldrT="[文字]" custT="1"/>
      <dgm:spPr/>
      <dgm:t>
        <a:bodyPr/>
        <a:lstStyle/>
        <a:p>
          <a:r>
            <a:rPr lang="zh-TW" altLang="en-US" sz="2200" dirty="0" smtClean="0"/>
            <a:t>研發處</a:t>
          </a:r>
          <a:endParaRPr lang="zh-TW" altLang="en-US" sz="2200" dirty="0"/>
        </a:p>
      </dgm:t>
    </dgm:pt>
    <dgm:pt modelId="{9C7B0170-F84C-4D53-8534-5538E422872C}" type="parTrans" cxnId="{688B4F02-572F-402A-B61C-5DB06F2F54F6}">
      <dgm:prSet/>
      <dgm:spPr/>
      <dgm:t>
        <a:bodyPr/>
        <a:lstStyle/>
        <a:p>
          <a:endParaRPr lang="zh-TW" altLang="en-US"/>
        </a:p>
      </dgm:t>
    </dgm:pt>
    <dgm:pt modelId="{A5B904CF-EFFD-428D-A7BE-330BE49C3DCB}" type="sibTrans" cxnId="{688B4F02-572F-402A-B61C-5DB06F2F54F6}">
      <dgm:prSet/>
      <dgm:spPr/>
      <dgm:t>
        <a:bodyPr/>
        <a:lstStyle/>
        <a:p>
          <a:endParaRPr lang="zh-TW" altLang="en-US"/>
        </a:p>
      </dgm:t>
    </dgm:pt>
    <dgm:pt modelId="{70806B7C-0B57-4F12-A99F-B1E439CEB833}">
      <dgm:prSet phldrT="[文字]" custT="1"/>
      <dgm:spPr/>
      <dgm:t>
        <a:bodyPr/>
        <a:lstStyle/>
        <a:p>
          <a:r>
            <a:rPr lang="zh-TW" altLang="en-US" sz="2200" dirty="0" smtClean="0"/>
            <a:t>陳曉寗小姐</a:t>
          </a:r>
          <a:endParaRPr lang="zh-TW" altLang="en-US" sz="2200" dirty="0"/>
        </a:p>
      </dgm:t>
    </dgm:pt>
    <dgm:pt modelId="{B376EDEF-92F4-4D0C-81A6-5C9B3C086BFC}" type="parTrans" cxnId="{7DE3B004-81BA-47B2-8F31-4843963F7FA3}">
      <dgm:prSet/>
      <dgm:spPr/>
      <dgm:t>
        <a:bodyPr/>
        <a:lstStyle/>
        <a:p>
          <a:endParaRPr lang="zh-TW" altLang="en-US"/>
        </a:p>
      </dgm:t>
    </dgm:pt>
    <dgm:pt modelId="{D512020F-A85B-451C-A7FB-FFC03D197E6D}" type="sibTrans" cxnId="{7DE3B004-81BA-47B2-8F31-4843963F7FA3}">
      <dgm:prSet/>
      <dgm:spPr/>
      <dgm:t>
        <a:bodyPr/>
        <a:lstStyle/>
        <a:p>
          <a:endParaRPr lang="zh-TW" altLang="en-US"/>
        </a:p>
      </dgm:t>
    </dgm:pt>
    <dgm:pt modelId="{6C70E372-A97B-4866-AF0B-075779E7151E}">
      <dgm:prSet phldrT="[文字]" custT="1"/>
      <dgm:spPr>
        <a:solidFill>
          <a:schemeClr val="accent4">
            <a:lumMod val="40000"/>
            <a:lumOff val="60000"/>
            <a:alpha val="90000"/>
          </a:schemeClr>
        </a:solidFill>
        <a:ln>
          <a:solidFill>
            <a:schemeClr val="accent4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zh-TW" altLang="en-US" sz="2200" dirty="0" smtClean="0"/>
            <a:t>鍾宜芬組長</a:t>
          </a:r>
          <a:endParaRPr lang="zh-TW" altLang="en-US" sz="2200" dirty="0"/>
        </a:p>
      </dgm:t>
    </dgm:pt>
    <dgm:pt modelId="{476107B9-9AB2-4C5B-8710-E3B387F75536}" type="parTrans" cxnId="{292F6FBD-0F2A-41EA-AC37-05667CC1F93A}">
      <dgm:prSet/>
      <dgm:spPr/>
      <dgm:t>
        <a:bodyPr/>
        <a:lstStyle/>
        <a:p>
          <a:endParaRPr lang="zh-TW" altLang="en-US"/>
        </a:p>
      </dgm:t>
    </dgm:pt>
    <dgm:pt modelId="{3430F99B-E364-401E-9F8C-F4143DB7C406}" type="sibTrans" cxnId="{292F6FBD-0F2A-41EA-AC37-05667CC1F93A}">
      <dgm:prSet/>
      <dgm:spPr/>
      <dgm:t>
        <a:bodyPr/>
        <a:lstStyle/>
        <a:p>
          <a:endParaRPr lang="zh-TW" altLang="en-US"/>
        </a:p>
      </dgm:t>
    </dgm:pt>
    <dgm:pt modelId="{1D39E077-A527-4817-8363-B037671E19DB}">
      <dgm:prSet custT="1"/>
      <dgm:spPr>
        <a:solidFill>
          <a:schemeClr val="accent6"/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r>
            <a:rPr lang="zh-TW" altLang="en-US" sz="2800" b="1" dirty="0"/>
            <a:t>附錄一</a:t>
          </a:r>
        </a:p>
      </dgm:t>
    </dgm:pt>
    <dgm:pt modelId="{88DFDB72-952F-45C0-90C0-1C4A54970A01}" type="parTrans" cxnId="{C8514E81-DCAE-469D-8009-2E03663DBD75}">
      <dgm:prSet/>
      <dgm:spPr/>
      <dgm:t>
        <a:bodyPr/>
        <a:lstStyle/>
        <a:p>
          <a:endParaRPr lang="zh-TW" altLang="en-US"/>
        </a:p>
      </dgm:t>
    </dgm:pt>
    <dgm:pt modelId="{13807B8E-8189-46BA-81D2-03ACC3D6945B}" type="sibTrans" cxnId="{C8514E81-DCAE-469D-8009-2E03663DBD75}">
      <dgm:prSet/>
      <dgm:spPr/>
      <dgm:t>
        <a:bodyPr/>
        <a:lstStyle/>
        <a:p>
          <a:endParaRPr lang="zh-TW" altLang="en-US"/>
        </a:p>
      </dgm:t>
    </dgm:pt>
    <dgm:pt modelId="{6CA135BF-7AA4-40EA-ACC3-179A0660920B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zh-TW" altLang="en-US" sz="2200" dirty="0"/>
            <a:t>學務處</a:t>
          </a:r>
        </a:p>
      </dgm:t>
    </dgm:pt>
    <dgm:pt modelId="{DDA4D68D-5ABD-4CEA-B5C4-A61C5BC4E1B8}" type="parTrans" cxnId="{3CA73A52-7744-4176-BD79-DF6B9E374491}">
      <dgm:prSet/>
      <dgm:spPr/>
      <dgm:t>
        <a:bodyPr/>
        <a:lstStyle/>
        <a:p>
          <a:endParaRPr lang="zh-TW" altLang="en-US"/>
        </a:p>
      </dgm:t>
    </dgm:pt>
    <dgm:pt modelId="{BC810B09-38C8-4FA7-823B-E0D957FECC3E}" type="sibTrans" cxnId="{3CA73A52-7744-4176-BD79-DF6B9E374491}">
      <dgm:prSet/>
      <dgm:spPr/>
      <dgm:t>
        <a:bodyPr/>
        <a:lstStyle/>
        <a:p>
          <a:endParaRPr lang="zh-TW" altLang="en-US"/>
        </a:p>
      </dgm:t>
    </dgm:pt>
    <dgm:pt modelId="{9B529E39-7D48-47C2-9C58-B5B1EB33A7B8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zh-TW" altLang="en-US" sz="2200" dirty="0"/>
            <a:t>劉惠文小姐</a:t>
          </a:r>
        </a:p>
      </dgm:t>
    </dgm:pt>
    <dgm:pt modelId="{377FF26B-3A87-4F10-AB68-2975469F2A21}" type="parTrans" cxnId="{D1FC54B7-C56E-49CE-9B6A-967BE2B49F7F}">
      <dgm:prSet/>
      <dgm:spPr/>
      <dgm:t>
        <a:bodyPr/>
        <a:lstStyle/>
        <a:p>
          <a:endParaRPr lang="zh-TW" altLang="en-US"/>
        </a:p>
      </dgm:t>
    </dgm:pt>
    <dgm:pt modelId="{B7F5BF74-DE91-48FD-A5F5-8ACC43269594}" type="sibTrans" cxnId="{D1FC54B7-C56E-49CE-9B6A-967BE2B49F7F}">
      <dgm:prSet/>
      <dgm:spPr/>
      <dgm:t>
        <a:bodyPr/>
        <a:lstStyle/>
        <a:p>
          <a:endParaRPr lang="zh-TW" altLang="en-US"/>
        </a:p>
      </dgm:t>
    </dgm:pt>
    <dgm:pt modelId="{508D9089-477D-45CC-9009-1A030B9C203F}" type="pres">
      <dgm:prSet presAssocID="{021E3B9F-5783-4A5D-A6AB-1CF7C1D213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C775DA9-0868-4A94-AFA6-3DB83425798F}" type="pres">
      <dgm:prSet presAssocID="{1D6DB5AC-3937-4358-8451-10D51C211779}" presName="composite" presStyleCnt="0"/>
      <dgm:spPr/>
      <dgm:t>
        <a:bodyPr/>
        <a:lstStyle/>
        <a:p>
          <a:endParaRPr lang="zh-TW" altLang="en-US"/>
        </a:p>
      </dgm:t>
    </dgm:pt>
    <dgm:pt modelId="{FA4F0B97-2ACF-43F2-87F8-6A9A870FB75C}" type="pres">
      <dgm:prSet presAssocID="{1D6DB5AC-3937-4358-8451-10D51C211779}" presName="parTx" presStyleLbl="alignNode1" presStyleIdx="0" presStyleCnt="4" custScaleY="155662" custLinFactNeighborX="5440" custLinFactNeighborY="-503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6D6E7C-3CA0-44B6-A72F-63A3BC268E74}" type="pres">
      <dgm:prSet presAssocID="{1D6DB5AC-3937-4358-8451-10D51C211779}" presName="desTx" presStyleLbl="alignAccFollowNode1" presStyleIdx="0" presStyleCnt="4" custLinFactNeighborX="5372" custLinFactNeighborY="-997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0AF024-9BD3-4D6D-B794-8A939694388E}" type="pres">
      <dgm:prSet presAssocID="{879AA81C-D0AC-4282-B8C0-DC8B1EBAAD44}" presName="space" presStyleCnt="0"/>
      <dgm:spPr/>
      <dgm:t>
        <a:bodyPr/>
        <a:lstStyle/>
        <a:p>
          <a:endParaRPr lang="zh-TW" altLang="en-US"/>
        </a:p>
      </dgm:t>
    </dgm:pt>
    <dgm:pt modelId="{A29E5BA0-2579-433D-9C2C-6331CAEB4026}" type="pres">
      <dgm:prSet presAssocID="{249EFC5C-2005-4BEB-AB6C-CAD95BED61E9}" presName="composite" presStyleCnt="0"/>
      <dgm:spPr/>
      <dgm:t>
        <a:bodyPr/>
        <a:lstStyle/>
        <a:p>
          <a:endParaRPr lang="zh-TW" altLang="en-US"/>
        </a:p>
      </dgm:t>
    </dgm:pt>
    <dgm:pt modelId="{1B8489BA-0440-44F1-BE0B-D03AFA516F85}" type="pres">
      <dgm:prSet presAssocID="{249EFC5C-2005-4BEB-AB6C-CAD95BED61E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DB29CE-DDC3-4A5E-8B78-631BBE8B0A60}" type="pres">
      <dgm:prSet presAssocID="{249EFC5C-2005-4BEB-AB6C-CAD95BED61E9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93073F-30C3-4338-A0F9-194BB002A259}" type="pres">
      <dgm:prSet presAssocID="{4D531884-42EC-4BE7-B5F7-6228164FB706}" presName="space" presStyleCnt="0"/>
      <dgm:spPr/>
      <dgm:t>
        <a:bodyPr/>
        <a:lstStyle/>
        <a:p>
          <a:endParaRPr lang="zh-TW" altLang="en-US"/>
        </a:p>
      </dgm:t>
    </dgm:pt>
    <dgm:pt modelId="{9FD8BAF3-10AA-40BB-8ABB-8014660529F4}" type="pres">
      <dgm:prSet presAssocID="{CE5E56BE-77AB-4431-8A9D-CC429D5BE82B}" presName="composite" presStyleCnt="0"/>
      <dgm:spPr/>
      <dgm:t>
        <a:bodyPr/>
        <a:lstStyle/>
        <a:p>
          <a:endParaRPr lang="zh-TW" altLang="en-US"/>
        </a:p>
      </dgm:t>
    </dgm:pt>
    <dgm:pt modelId="{77573BC4-EFA8-4345-8730-90EAC6501188}" type="pres">
      <dgm:prSet presAssocID="{CE5E56BE-77AB-4431-8A9D-CC429D5BE82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FD8E0E-0D29-4F91-82C0-2F6E4F116442}" type="pres">
      <dgm:prSet presAssocID="{CE5E56BE-77AB-4431-8A9D-CC429D5BE82B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2C5600-72FB-410E-925B-34D98E893A0A}" type="pres">
      <dgm:prSet presAssocID="{144D6975-4466-46DE-B0F4-BE0DE7AF54E0}" presName="space" presStyleCnt="0"/>
      <dgm:spPr/>
      <dgm:t>
        <a:bodyPr/>
        <a:lstStyle/>
        <a:p>
          <a:endParaRPr lang="zh-TW" altLang="en-US"/>
        </a:p>
      </dgm:t>
    </dgm:pt>
    <dgm:pt modelId="{E24B5FA7-7CAD-46AA-BCF7-68BDBB5B5FCA}" type="pres">
      <dgm:prSet presAssocID="{1D39E077-A527-4817-8363-B037671E19DB}" presName="composite" presStyleCnt="0"/>
      <dgm:spPr/>
      <dgm:t>
        <a:bodyPr/>
        <a:lstStyle/>
        <a:p>
          <a:endParaRPr lang="zh-TW" altLang="en-US"/>
        </a:p>
      </dgm:t>
    </dgm:pt>
    <dgm:pt modelId="{E457891E-27DA-487C-A783-E46C30B17D11}" type="pres">
      <dgm:prSet presAssocID="{1D39E077-A527-4817-8363-B037671E19DB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FE30BEC-E6F9-422F-A25B-C7F60C19F577}" type="pres">
      <dgm:prSet presAssocID="{1D39E077-A527-4817-8363-B037671E19DB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4A20CDB-F6CF-4479-9395-AF30F7B05A95}" srcId="{249EFC5C-2005-4BEB-AB6C-CAD95BED61E9}" destId="{D009D671-BF8E-4EED-94F9-E5408565773A}" srcOrd="0" destOrd="0" parTransId="{440F02D2-4999-4FFF-9C69-AFE981A39D06}" sibTransId="{808EC4A0-C0E0-4FCE-825A-ACDC2B80BD45}"/>
    <dgm:cxn modelId="{C7546380-337E-4058-B6A4-13DF6C32001C}" type="presOf" srcId="{6C70E372-A97B-4866-AF0B-075779E7151E}" destId="{686D6E7C-3CA0-44B6-A72F-63A3BC268E74}" srcOrd="0" destOrd="1" presId="urn:microsoft.com/office/officeart/2005/8/layout/hList1"/>
    <dgm:cxn modelId="{C0AC8BBD-CBB7-4DD4-8EB9-449E4358775C}" type="presOf" srcId="{1D6DB5AC-3937-4358-8451-10D51C211779}" destId="{FA4F0B97-2ACF-43F2-87F8-6A9A870FB75C}" srcOrd="0" destOrd="0" presId="urn:microsoft.com/office/officeart/2005/8/layout/hList1"/>
    <dgm:cxn modelId="{7D06F360-A16F-40AC-95CB-026CC7877F58}" srcId="{249EFC5C-2005-4BEB-AB6C-CAD95BED61E9}" destId="{4CDD3F40-8960-4830-B452-51879E9EB7A1}" srcOrd="1" destOrd="0" parTransId="{463A4CD8-36E3-42C3-BB57-57F2B61C570B}" sibTransId="{AC11FA85-FF7F-4EEE-A849-789B107BCE17}"/>
    <dgm:cxn modelId="{BADF4998-3B3E-47AD-A19C-7895E8B47F9A}" type="presOf" srcId="{021E3B9F-5783-4A5D-A6AB-1CF7C1D2137F}" destId="{508D9089-477D-45CC-9009-1A030B9C203F}" srcOrd="0" destOrd="0" presId="urn:microsoft.com/office/officeart/2005/8/layout/hList1"/>
    <dgm:cxn modelId="{4FD9C1CD-5C6B-472B-B593-C2DC50F17ED4}" type="presOf" srcId="{CE5E56BE-77AB-4431-8A9D-CC429D5BE82B}" destId="{77573BC4-EFA8-4345-8730-90EAC6501188}" srcOrd="0" destOrd="0" presId="urn:microsoft.com/office/officeart/2005/8/layout/hList1"/>
    <dgm:cxn modelId="{A7156C97-AAE1-459D-9881-C612D9EE8DCA}" type="presOf" srcId="{9187981C-E03F-4ACB-99DE-CDDE59CF8A00}" destId="{CCFD8E0E-0D29-4F91-82C0-2F6E4F116442}" srcOrd="0" destOrd="0" presId="urn:microsoft.com/office/officeart/2005/8/layout/hList1"/>
    <dgm:cxn modelId="{C6E3708F-8D7A-47C5-8504-1C8B8F1F9792}" type="presOf" srcId="{4CDD3F40-8960-4830-B452-51879E9EB7A1}" destId="{8DDB29CE-DDC3-4A5E-8B78-631BBE8B0A60}" srcOrd="0" destOrd="1" presId="urn:microsoft.com/office/officeart/2005/8/layout/hList1"/>
    <dgm:cxn modelId="{7757782C-9E75-46C1-94B7-D89F762AF6DC}" srcId="{021E3B9F-5783-4A5D-A6AB-1CF7C1D2137F}" destId="{249EFC5C-2005-4BEB-AB6C-CAD95BED61E9}" srcOrd="1" destOrd="0" parTransId="{9BBC3960-5295-4912-A325-AD0A86C58C07}" sibTransId="{4D531884-42EC-4BE7-B5F7-6228164FB706}"/>
    <dgm:cxn modelId="{EF7534BE-0135-413B-81F7-EA2EAEED022D}" type="presOf" srcId="{249EFC5C-2005-4BEB-AB6C-CAD95BED61E9}" destId="{1B8489BA-0440-44F1-BE0B-D03AFA516F85}" srcOrd="0" destOrd="0" presId="urn:microsoft.com/office/officeart/2005/8/layout/hList1"/>
    <dgm:cxn modelId="{6AAF4939-B0E1-4D70-A9BC-49B4D81D2B3F}" type="presOf" srcId="{9B529E39-7D48-47C2-9C58-B5B1EB33A7B8}" destId="{BFE30BEC-E6F9-422F-A25B-C7F60C19F577}" srcOrd="0" destOrd="1" presId="urn:microsoft.com/office/officeart/2005/8/layout/hList1"/>
    <dgm:cxn modelId="{85FE29C4-02C5-4DD2-8DF4-E8D18F3A6152}" type="presOf" srcId="{70806B7C-0B57-4F12-A99F-B1E439CEB833}" destId="{CCFD8E0E-0D29-4F91-82C0-2F6E4F116442}" srcOrd="0" destOrd="1" presId="urn:microsoft.com/office/officeart/2005/8/layout/hList1"/>
    <dgm:cxn modelId="{A1D1DC0C-D567-4870-8EFF-38DC164EFC73}" type="presOf" srcId="{6CA135BF-7AA4-40EA-ACC3-179A0660920B}" destId="{BFE30BEC-E6F9-422F-A25B-C7F60C19F577}" srcOrd="0" destOrd="0" presId="urn:microsoft.com/office/officeart/2005/8/layout/hList1"/>
    <dgm:cxn modelId="{382727DE-130B-4F61-B8B0-10318C102CC7}" type="presOf" srcId="{D009D671-BF8E-4EED-94F9-E5408565773A}" destId="{8DDB29CE-DDC3-4A5E-8B78-631BBE8B0A60}" srcOrd="0" destOrd="0" presId="urn:microsoft.com/office/officeart/2005/8/layout/hList1"/>
    <dgm:cxn modelId="{66319858-7330-4ADA-9E70-501419EBF63C}" srcId="{021E3B9F-5783-4A5D-A6AB-1CF7C1D2137F}" destId="{1D6DB5AC-3937-4358-8451-10D51C211779}" srcOrd="0" destOrd="0" parTransId="{A87D612A-F847-405F-9269-ED824D6F3603}" sibTransId="{879AA81C-D0AC-4282-B8C0-DC8B1EBAAD44}"/>
    <dgm:cxn modelId="{3CA73A52-7744-4176-BD79-DF6B9E374491}" srcId="{1D39E077-A527-4817-8363-B037671E19DB}" destId="{6CA135BF-7AA4-40EA-ACC3-179A0660920B}" srcOrd="0" destOrd="0" parTransId="{DDA4D68D-5ABD-4CEA-B5C4-A61C5BC4E1B8}" sibTransId="{BC810B09-38C8-4FA7-823B-E0D957FECC3E}"/>
    <dgm:cxn modelId="{EFEDEFE0-F25C-487F-B2A7-82D0206439DD}" type="presOf" srcId="{7360A4FE-8D81-41C1-9F73-0606CD61670E}" destId="{686D6E7C-3CA0-44B6-A72F-63A3BC268E74}" srcOrd="0" destOrd="0" presId="urn:microsoft.com/office/officeart/2005/8/layout/hList1"/>
    <dgm:cxn modelId="{A136FD91-C897-4C08-B0AD-EA1818267949}" srcId="{1D6DB5AC-3937-4358-8451-10D51C211779}" destId="{7360A4FE-8D81-41C1-9F73-0606CD61670E}" srcOrd="0" destOrd="0" parTransId="{FEADC44A-D566-4226-818F-C1AEB6F583AF}" sibTransId="{1C251F0D-84EA-4991-8463-AF25F1FDE8C7}"/>
    <dgm:cxn modelId="{C8514E81-DCAE-469D-8009-2E03663DBD75}" srcId="{021E3B9F-5783-4A5D-A6AB-1CF7C1D2137F}" destId="{1D39E077-A527-4817-8363-B037671E19DB}" srcOrd="3" destOrd="0" parTransId="{88DFDB72-952F-45C0-90C0-1C4A54970A01}" sibTransId="{13807B8E-8189-46BA-81D2-03ACC3D6945B}"/>
    <dgm:cxn modelId="{C5CB3E10-34DF-49DA-8136-C30106A88BB3}" type="presOf" srcId="{1D39E077-A527-4817-8363-B037671E19DB}" destId="{E457891E-27DA-487C-A783-E46C30B17D11}" srcOrd="0" destOrd="0" presId="urn:microsoft.com/office/officeart/2005/8/layout/hList1"/>
    <dgm:cxn modelId="{7DE3B004-81BA-47B2-8F31-4843963F7FA3}" srcId="{CE5E56BE-77AB-4431-8A9D-CC429D5BE82B}" destId="{70806B7C-0B57-4F12-A99F-B1E439CEB833}" srcOrd="1" destOrd="0" parTransId="{B376EDEF-92F4-4D0C-81A6-5C9B3C086BFC}" sibTransId="{D512020F-A85B-451C-A7FB-FFC03D197E6D}"/>
    <dgm:cxn modelId="{D1FC54B7-C56E-49CE-9B6A-967BE2B49F7F}" srcId="{1D39E077-A527-4817-8363-B037671E19DB}" destId="{9B529E39-7D48-47C2-9C58-B5B1EB33A7B8}" srcOrd="1" destOrd="0" parTransId="{377FF26B-3A87-4F10-AB68-2975469F2A21}" sibTransId="{B7F5BF74-DE91-48FD-A5F5-8ACC43269594}"/>
    <dgm:cxn modelId="{688B4F02-572F-402A-B61C-5DB06F2F54F6}" srcId="{CE5E56BE-77AB-4431-8A9D-CC429D5BE82B}" destId="{9187981C-E03F-4ACB-99DE-CDDE59CF8A00}" srcOrd="0" destOrd="0" parTransId="{9C7B0170-F84C-4D53-8534-5538E422872C}" sibTransId="{A5B904CF-EFFD-428D-A7BE-330BE49C3DCB}"/>
    <dgm:cxn modelId="{292F6FBD-0F2A-41EA-AC37-05667CC1F93A}" srcId="{1D6DB5AC-3937-4358-8451-10D51C211779}" destId="{6C70E372-A97B-4866-AF0B-075779E7151E}" srcOrd="1" destOrd="0" parTransId="{476107B9-9AB2-4C5B-8710-E3B387F75536}" sibTransId="{3430F99B-E364-401E-9F8C-F4143DB7C406}"/>
    <dgm:cxn modelId="{BD1059F9-5A3E-44CA-8FEC-373D8B796902}" srcId="{021E3B9F-5783-4A5D-A6AB-1CF7C1D2137F}" destId="{CE5E56BE-77AB-4431-8A9D-CC429D5BE82B}" srcOrd="2" destOrd="0" parTransId="{1FEE27C5-0DB3-4844-A250-2C87EA45903D}" sibTransId="{144D6975-4466-46DE-B0F4-BE0DE7AF54E0}"/>
    <dgm:cxn modelId="{922D7BBB-B4E8-4D8E-BD1D-AFB2B35C6BF8}" type="presParOf" srcId="{508D9089-477D-45CC-9009-1A030B9C203F}" destId="{EC775DA9-0868-4A94-AFA6-3DB83425798F}" srcOrd="0" destOrd="0" presId="urn:microsoft.com/office/officeart/2005/8/layout/hList1"/>
    <dgm:cxn modelId="{83A30D01-0674-473F-A90D-D104C721B3ED}" type="presParOf" srcId="{EC775DA9-0868-4A94-AFA6-3DB83425798F}" destId="{FA4F0B97-2ACF-43F2-87F8-6A9A870FB75C}" srcOrd="0" destOrd="0" presId="urn:microsoft.com/office/officeart/2005/8/layout/hList1"/>
    <dgm:cxn modelId="{529FB99B-3CBF-4465-BFCA-BAADA20FFAF8}" type="presParOf" srcId="{EC775DA9-0868-4A94-AFA6-3DB83425798F}" destId="{686D6E7C-3CA0-44B6-A72F-63A3BC268E74}" srcOrd="1" destOrd="0" presId="urn:microsoft.com/office/officeart/2005/8/layout/hList1"/>
    <dgm:cxn modelId="{3FD4B010-2C95-4068-B968-56A7F98A9573}" type="presParOf" srcId="{508D9089-477D-45CC-9009-1A030B9C203F}" destId="{020AF024-9BD3-4D6D-B794-8A939694388E}" srcOrd="1" destOrd="0" presId="urn:microsoft.com/office/officeart/2005/8/layout/hList1"/>
    <dgm:cxn modelId="{D1037D31-0A1A-4EEC-A83A-B71BD812528E}" type="presParOf" srcId="{508D9089-477D-45CC-9009-1A030B9C203F}" destId="{A29E5BA0-2579-433D-9C2C-6331CAEB4026}" srcOrd="2" destOrd="0" presId="urn:microsoft.com/office/officeart/2005/8/layout/hList1"/>
    <dgm:cxn modelId="{7F04681F-2337-40C0-BA5B-853B40EE0F56}" type="presParOf" srcId="{A29E5BA0-2579-433D-9C2C-6331CAEB4026}" destId="{1B8489BA-0440-44F1-BE0B-D03AFA516F85}" srcOrd="0" destOrd="0" presId="urn:microsoft.com/office/officeart/2005/8/layout/hList1"/>
    <dgm:cxn modelId="{B00E6190-BDA9-4B45-A82B-52F9DEB74A8F}" type="presParOf" srcId="{A29E5BA0-2579-433D-9C2C-6331CAEB4026}" destId="{8DDB29CE-DDC3-4A5E-8B78-631BBE8B0A60}" srcOrd="1" destOrd="0" presId="urn:microsoft.com/office/officeart/2005/8/layout/hList1"/>
    <dgm:cxn modelId="{3C3D0082-1C5E-411D-B17B-28749664FF6B}" type="presParOf" srcId="{508D9089-477D-45CC-9009-1A030B9C203F}" destId="{9893073F-30C3-4338-A0F9-194BB002A259}" srcOrd="3" destOrd="0" presId="urn:microsoft.com/office/officeart/2005/8/layout/hList1"/>
    <dgm:cxn modelId="{13EF195A-3C44-4250-BAA9-DAF5A5BA4C81}" type="presParOf" srcId="{508D9089-477D-45CC-9009-1A030B9C203F}" destId="{9FD8BAF3-10AA-40BB-8ABB-8014660529F4}" srcOrd="4" destOrd="0" presId="urn:microsoft.com/office/officeart/2005/8/layout/hList1"/>
    <dgm:cxn modelId="{C6E4F873-6003-465E-8012-ECACC2812AE4}" type="presParOf" srcId="{9FD8BAF3-10AA-40BB-8ABB-8014660529F4}" destId="{77573BC4-EFA8-4345-8730-90EAC6501188}" srcOrd="0" destOrd="0" presId="urn:microsoft.com/office/officeart/2005/8/layout/hList1"/>
    <dgm:cxn modelId="{64C4795A-C4FC-41A8-A64F-4F177188BB4D}" type="presParOf" srcId="{9FD8BAF3-10AA-40BB-8ABB-8014660529F4}" destId="{CCFD8E0E-0D29-4F91-82C0-2F6E4F116442}" srcOrd="1" destOrd="0" presId="urn:microsoft.com/office/officeart/2005/8/layout/hList1"/>
    <dgm:cxn modelId="{3E01A0C5-1E55-48CC-877C-23A4CB81D504}" type="presParOf" srcId="{508D9089-477D-45CC-9009-1A030B9C203F}" destId="{B72C5600-72FB-410E-925B-34D98E893A0A}" srcOrd="5" destOrd="0" presId="urn:microsoft.com/office/officeart/2005/8/layout/hList1"/>
    <dgm:cxn modelId="{6C06DB75-5B52-4879-9899-CD343D646F94}" type="presParOf" srcId="{508D9089-477D-45CC-9009-1A030B9C203F}" destId="{E24B5FA7-7CAD-46AA-BCF7-68BDBB5B5FCA}" srcOrd="6" destOrd="0" presId="urn:microsoft.com/office/officeart/2005/8/layout/hList1"/>
    <dgm:cxn modelId="{FCB3E4F4-560D-4F92-BEED-CF40881B9C37}" type="presParOf" srcId="{E24B5FA7-7CAD-46AA-BCF7-68BDBB5B5FCA}" destId="{E457891E-27DA-487C-A783-E46C30B17D11}" srcOrd="0" destOrd="0" presId="urn:microsoft.com/office/officeart/2005/8/layout/hList1"/>
    <dgm:cxn modelId="{3CCBBC22-E1B6-4B61-A151-04F524F6455E}" type="presParOf" srcId="{E24B5FA7-7CAD-46AA-BCF7-68BDBB5B5FCA}" destId="{BFE30BEC-E6F9-422F-A25B-C7F60C19F57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F0B97-2ACF-43F2-87F8-6A9A870FB75C}">
      <dsp:nvSpPr>
        <dsp:cNvPr id="0" name=""/>
        <dsp:cNvSpPr/>
      </dsp:nvSpPr>
      <dsp:spPr>
        <a:xfrm>
          <a:off x="140414" y="0"/>
          <a:ext cx="2504579" cy="1559471"/>
        </a:xfrm>
        <a:prstGeom prst="rect">
          <a:avLst/>
        </a:prstGeom>
        <a:solidFill>
          <a:schemeClr val="accent4"/>
        </a:solidFill>
        <a:ln w="19050" cap="rnd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主軸</a:t>
          </a:r>
          <a:r>
            <a:rPr lang="en-US" altLang="zh-TW" sz="2400" b="1" kern="1200" dirty="0"/>
            <a:t>A/</a:t>
          </a:r>
          <a:r>
            <a:rPr lang="zh-TW" altLang="en-US" sz="2400" b="1" kern="1200" dirty="0"/>
            <a:t>總計畫</a:t>
          </a:r>
          <a:endParaRPr lang="en-US" altLang="zh-TW" sz="2400" b="1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配合款</a:t>
          </a:r>
          <a:r>
            <a:rPr lang="en-US" altLang="zh-TW" sz="2400" b="1" kern="1200" dirty="0"/>
            <a:t>/</a:t>
          </a:r>
          <a:r>
            <a:rPr lang="zh-TW" altLang="en-US" sz="2400" b="1" kern="1200" dirty="0"/>
            <a:t>資本門</a:t>
          </a:r>
          <a:endParaRPr lang="en-US" altLang="zh-TW" sz="2400" b="1" kern="1200" dirty="0"/>
        </a:p>
      </dsp:txBody>
      <dsp:txXfrm>
        <a:off x="140414" y="0"/>
        <a:ext cx="2504579" cy="1559471"/>
      </dsp:txXfrm>
    </dsp:sp>
    <dsp:sp modelId="{686D6E7C-3CA0-44B6-A72F-63A3BC268E74}">
      <dsp:nvSpPr>
        <dsp:cNvPr id="0" name=""/>
        <dsp:cNvSpPr/>
      </dsp:nvSpPr>
      <dsp:spPr>
        <a:xfrm>
          <a:off x="138711" y="1547251"/>
          <a:ext cx="2504579" cy="1537199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9050" cap="rnd" cmpd="sng" algn="ctr">
          <a:solidFill>
            <a:schemeClr val="accent4">
              <a:lumMod val="20000"/>
              <a:lumOff val="8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/>
            <a:t>研發處</a:t>
          </a:r>
          <a:endParaRPr lang="zh-TW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/>
            <a:t>鍾宜芬組長</a:t>
          </a:r>
          <a:endParaRPr lang="zh-TW" altLang="en-US" sz="2200" kern="1200" dirty="0"/>
        </a:p>
      </dsp:txBody>
      <dsp:txXfrm>
        <a:off x="138711" y="1547251"/>
        <a:ext cx="2504579" cy="1537199"/>
      </dsp:txXfrm>
    </dsp:sp>
    <dsp:sp modelId="{1B8489BA-0440-44F1-BE0B-D03AFA516F85}">
      <dsp:nvSpPr>
        <dsp:cNvPr id="0" name=""/>
        <dsp:cNvSpPr/>
      </dsp:nvSpPr>
      <dsp:spPr>
        <a:xfrm>
          <a:off x="2859385" y="559283"/>
          <a:ext cx="2504579" cy="10018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b="1" kern="1200" dirty="0"/>
            <a:t>主軸</a:t>
          </a:r>
          <a:r>
            <a:rPr lang="en-US" altLang="zh-TW" sz="3500" b="1" kern="1200" dirty="0"/>
            <a:t>B</a:t>
          </a:r>
          <a:endParaRPr lang="zh-TW" altLang="en-US" sz="3500" b="1" kern="1200" dirty="0"/>
        </a:p>
      </dsp:txBody>
      <dsp:txXfrm>
        <a:off x="2859385" y="559283"/>
        <a:ext cx="2504579" cy="1001831"/>
      </dsp:txXfrm>
    </dsp:sp>
    <dsp:sp modelId="{8DDB29CE-DDC3-4A5E-8B78-631BBE8B0A60}">
      <dsp:nvSpPr>
        <dsp:cNvPr id="0" name=""/>
        <dsp:cNvSpPr/>
      </dsp:nvSpPr>
      <dsp:spPr>
        <a:xfrm>
          <a:off x="2859385" y="1561115"/>
          <a:ext cx="2504579" cy="15371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/>
            <a:t>研發處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/>
            <a:t>江怡萱小姐</a:t>
          </a:r>
        </a:p>
      </dsp:txBody>
      <dsp:txXfrm>
        <a:off x="2859385" y="1561115"/>
        <a:ext cx="2504579" cy="1537199"/>
      </dsp:txXfrm>
    </dsp:sp>
    <dsp:sp modelId="{77573BC4-EFA8-4345-8730-90EAC6501188}">
      <dsp:nvSpPr>
        <dsp:cNvPr id="0" name=""/>
        <dsp:cNvSpPr/>
      </dsp:nvSpPr>
      <dsp:spPr>
        <a:xfrm>
          <a:off x="5714606" y="559283"/>
          <a:ext cx="2504579" cy="10018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b="1" kern="1200" dirty="0"/>
            <a:t>主軸</a:t>
          </a:r>
          <a:r>
            <a:rPr lang="en-US" altLang="zh-TW" sz="3500" b="1" kern="1200" dirty="0" smtClean="0"/>
            <a:t>C</a:t>
          </a:r>
          <a:r>
            <a:rPr lang="zh-TW" altLang="en-US" sz="3500" b="1" kern="1200" dirty="0" smtClean="0"/>
            <a:t>、</a:t>
          </a:r>
          <a:r>
            <a:rPr lang="en-US" altLang="zh-TW" sz="3500" b="1" kern="1200" dirty="0" smtClean="0"/>
            <a:t>D</a:t>
          </a:r>
          <a:endParaRPr lang="zh-TW" altLang="en-US" sz="3500" b="1" kern="1200" dirty="0"/>
        </a:p>
      </dsp:txBody>
      <dsp:txXfrm>
        <a:off x="5714606" y="559283"/>
        <a:ext cx="2504579" cy="1001831"/>
      </dsp:txXfrm>
    </dsp:sp>
    <dsp:sp modelId="{CCFD8E0E-0D29-4F91-82C0-2F6E4F116442}">
      <dsp:nvSpPr>
        <dsp:cNvPr id="0" name=""/>
        <dsp:cNvSpPr/>
      </dsp:nvSpPr>
      <dsp:spPr>
        <a:xfrm>
          <a:off x="5714606" y="1561115"/>
          <a:ext cx="2504579" cy="15371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/>
            <a:t>研發處</a:t>
          </a:r>
          <a:endParaRPr lang="zh-TW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/>
            <a:t>陳曉寗小姐</a:t>
          </a:r>
          <a:endParaRPr lang="zh-TW" altLang="en-US" sz="2200" kern="1200" dirty="0"/>
        </a:p>
      </dsp:txBody>
      <dsp:txXfrm>
        <a:off x="5714606" y="1561115"/>
        <a:ext cx="2504579" cy="1537199"/>
      </dsp:txXfrm>
    </dsp:sp>
    <dsp:sp modelId="{E457891E-27DA-487C-A783-E46C30B17D11}">
      <dsp:nvSpPr>
        <dsp:cNvPr id="0" name=""/>
        <dsp:cNvSpPr/>
      </dsp:nvSpPr>
      <dsp:spPr>
        <a:xfrm>
          <a:off x="8569826" y="559283"/>
          <a:ext cx="2504579" cy="1001831"/>
        </a:xfrm>
        <a:prstGeom prst="rect">
          <a:avLst/>
        </a:prstGeom>
        <a:solidFill>
          <a:schemeClr val="accent6"/>
        </a:solidFill>
        <a:ln w="19050" cap="rnd" cmpd="sng" algn="ctr">
          <a:solidFill>
            <a:schemeClr val="accent6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/>
            <a:t>附錄一</a:t>
          </a:r>
        </a:p>
      </dsp:txBody>
      <dsp:txXfrm>
        <a:off x="8569826" y="559283"/>
        <a:ext cx="2504579" cy="1001831"/>
      </dsp:txXfrm>
    </dsp:sp>
    <dsp:sp modelId="{BFE30BEC-E6F9-422F-A25B-C7F60C19F577}">
      <dsp:nvSpPr>
        <dsp:cNvPr id="0" name=""/>
        <dsp:cNvSpPr/>
      </dsp:nvSpPr>
      <dsp:spPr>
        <a:xfrm>
          <a:off x="8569826" y="1561115"/>
          <a:ext cx="2504579" cy="1537199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/>
            <a:t>學務處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/>
            <a:t>劉惠文小姐</a:t>
          </a:r>
        </a:p>
      </dsp:txBody>
      <dsp:txXfrm>
        <a:off x="8569826" y="1561115"/>
        <a:ext cx="2504579" cy="1537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205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792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1459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65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0439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9077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5943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22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32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26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42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13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28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83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720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50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F0EC-4F60-4544-9956-271209A740FE}" type="datetimeFigureOut">
              <a:rPr lang="zh-TW" altLang="en-US" smtClean="0"/>
              <a:t>2023/10/6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C7A5AD-5AEC-42D0-A3BE-F46B40576360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755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55" r:id="rId2"/>
    <p:sldLayoutId id="2147484256" r:id="rId3"/>
    <p:sldLayoutId id="2147484257" r:id="rId4"/>
    <p:sldLayoutId id="2147484258" r:id="rId5"/>
    <p:sldLayoutId id="2147484259" r:id="rId6"/>
    <p:sldLayoutId id="2147484260" r:id="rId7"/>
    <p:sldLayoutId id="2147484261" r:id="rId8"/>
    <p:sldLayoutId id="2147484262" r:id="rId9"/>
    <p:sldLayoutId id="2147484263" r:id="rId10"/>
    <p:sldLayoutId id="2147484264" r:id="rId11"/>
    <p:sldLayoutId id="2147484265" r:id="rId12"/>
    <p:sldLayoutId id="2147484266" r:id="rId13"/>
    <p:sldLayoutId id="2147484267" r:id="rId14"/>
    <p:sldLayoutId id="2147484268" r:id="rId15"/>
    <p:sldLayoutId id="21474842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矩形 8"/>
          <p:cNvSpPr>
            <a:spLocks noGrp="1" noChangeArrowheads="1"/>
          </p:cNvSpPr>
          <p:nvPr>
            <p:ph type="ctrTitle"/>
          </p:nvPr>
        </p:nvSpPr>
        <p:spPr>
          <a:xfrm>
            <a:off x="626076" y="2404534"/>
            <a:ext cx="9234616" cy="1646302"/>
          </a:xfrm>
        </p:spPr>
        <p:txBody>
          <a:bodyPr>
            <a:noAutofit/>
          </a:bodyPr>
          <a:lstStyle/>
          <a:p>
            <a:pPr algn="r"/>
            <a:r>
              <a:rPr lang="en-US" altLang="zh-TW" sz="7200" dirty="0" smtClean="0">
                <a:solidFill>
                  <a:schemeClr val="tx1"/>
                </a:solidFill>
              </a:rPr>
              <a:t>112</a:t>
            </a:r>
            <a:r>
              <a:rPr lang="zh-TW" altLang="en-US" sz="7200" dirty="0" smtClean="0">
                <a:solidFill>
                  <a:schemeClr val="tx1"/>
                </a:solidFill>
              </a:rPr>
              <a:t>年度</a:t>
            </a:r>
            <a:r>
              <a:rPr lang="zh-TW" altLang="en-US" sz="7200" dirty="0">
                <a:solidFill>
                  <a:schemeClr val="tx1"/>
                </a:solidFill>
              </a:rPr>
              <a:t>高教深耕計畫</a:t>
            </a:r>
            <a:r>
              <a:rPr lang="en-US" altLang="zh-TW" sz="7200" dirty="0">
                <a:solidFill>
                  <a:schemeClr val="tx1"/>
                </a:solidFill>
              </a:rPr>
              <a:t/>
            </a:r>
            <a:br>
              <a:rPr lang="en-US" altLang="zh-TW" sz="7200" dirty="0">
                <a:solidFill>
                  <a:schemeClr val="tx1"/>
                </a:solidFill>
              </a:rPr>
            </a:br>
            <a:r>
              <a:rPr lang="zh-TW" altLang="en-US" sz="7200" dirty="0">
                <a:solidFill>
                  <a:schemeClr val="tx1"/>
                </a:solidFill>
              </a:rPr>
              <a:t>報帳說明</a:t>
            </a:r>
            <a:endParaRPr lang="zh-TW" sz="7200" dirty="0">
              <a:solidFill>
                <a:schemeClr val="tx1"/>
              </a:solidFill>
            </a:endParaRPr>
          </a:p>
        </p:txBody>
      </p:sp>
      <p:sp>
        <p:nvSpPr>
          <p:cNvPr id="89097" name="矩形 9"/>
          <p:cNvSpPr>
            <a:spLocks noGrp="1" noChangeArrowheads="1"/>
          </p:cNvSpPr>
          <p:nvPr>
            <p:ph type="subTitle" idx="1"/>
          </p:nvPr>
        </p:nvSpPr>
        <p:spPr>
          <a:xfrm>
            <a:off x="1888502" y="4050836"/>
            <a:ext cx="7768959" cy="203474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zh-TW" altLang="en-US" sz="5800" dirty="0" smtClean="0">
                <a:solidFill>
                  <a:schemeClr val="tx1"/>
                </a:solidFill>
              </a:rPr>
              <a:t>黃</a:t>
            </a:r>
            <a:r>
              <a:rPr lang="zh-TW" altLang="en-US" sz="5800" dirty="0">
                <a:solidFill>
                  <a:schemeClr val="tx1"/>
                </a:solidFill>
              </a:rPr>
              <a:t>維信</a:t>
            </a:r>
            <a:r>
              <a:rPr lang="zh-TW" sz="2200" b="1" dirty="0" smtClean="0">
                <a:solidFill>
                  <a:schemeClr val="tx1"/>
                </a:solidFill>
              </a:rPr>
              <a:t> </a:t>
            </a:r>
            <a:endParaRPr lang="zh-TW" sz="2200" b="1" dirty="0">
              <a:solidFill>
                <a:schemeClr val="tx1"/>
              </a:solidFill>
            </a:endParaRPr>
          </a:p>
          <a:p>
            <a:pPr algn="r"/>
            <a:r>
              <a:rPr lang="zh-TW" altLang="en-US" sz="3800" dirty="0" smtClean="0">
                <a:solidFill>
                  <a:schemeClr val="tx1"/>
                </a:solidFill>
              </a:rPr>
              <a:t>副校長兼研發長</a:t>
            </a:r>
            <a:endParaRPr lang="zh-TW" sz="3800" dirty="0">
              <a:solidFill>
                <a:schemeClr val="tx1"/>
              </a:solidFill>
            </a:endParaRPr>
          </a:p>
          <a:p>
            <a:pPr algn="r"/>
            <a:r>
              <a:rPr lang="en-US" altLang="zh-TW" sz="3800" dirty="0" smtClean="0">
                <a:solidFill>
                  <a:schemeClr val="tx1"/>
                </a:solidFill>
              </a:rPr>
              <a:t>112/10/05</a:t>
            </a:r>
            <a:r>
              <a:rPr lang="zh-TW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zh-TW" sz="3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38795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6000" dirty="0" smtClean="0">
                <a:solidFill>
                  <a:schemeClr val="tx1"/>
                </a:solidFill>
              </a:rPr>
              <a:t>報帳說明</a:t>
            </a:r>
            <a:r>
              <a:rPr lang="en-US" altLang="zh-TW" sz="6000" dirty="0" smtClean="0">
                <a:solidFill>
                  <a:schemeClr val="tx1"/>
                </a:solidFill>
              </a:rPr>
              <a:t>-</a:t>
            </a:r>
            <a:r>
              <a:rPr lang="zh-TW" altLang="en-US" sz="6000" dirty="0" smtClean="0">
                <a:solidFill>
                  <a:schemeClr val="tx1"/>
                </a:solidFill>
              </a:rPr>
              <a:t>核銷規定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3237" y="1773409"/>
            <a:ext cx="9265736" cy="4981617"/>
          </a:xfrm>
        </p:spPr>
        <p:txBody>
          <a:bodyPr>
            <a:normAutofit/>
          </a:bodyPr>
          <a:lstStyle/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4100" b="1" dirty="0" smtClean="0">
                <a:solidFill>
                  <a:schemeClr val="tx1"/>
                </a:solidFill>
              </a:rPr>
              <a:t>工讀金 </a:t>
            </a:r>
            <a:r>
              <a:rPr lang="en-US" altLang="zh-TW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https://reurl.cc/VRkM8Y</a:t>
            </a:r>
            <a:endParaRPr lang="en-US" altLang="zh-TW" sz="4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dirty="0" smtClean="0"/>
              <a:t>單</a:t>
            </a:r>
            <a:r>
              <a:rPr lang="zh-TW" altLang="en-US" sz="2400" dirty="0"/>
              <a:t>月單計畫工讀時數不得低於</a:t>
            </a:r>
            <a:r>
              <a:rPr lang="en-US" altLang="zh-TW" sz="2400" dirty="0"/>
              <a:t>20</a:t>
            </a:r>
            <a:r>
              <a:rPr lang="zh-TW" altLang="en-US" sz="2400" dirty="0"/>
              <a:t>小時，總時數不得超過</a:t>
            </a:r>
            <a:r>
              <a:rPr lang="en-US" altLang="zh-TW" sz="2400" dirty="0"/>
              <a:t>80</a:t>
            </a:r>
            <a:r>
              <a:rPr lang="zh-TW" altLang="en-US" sz="2400" dirty="0"/>
              <a:t>小時</a:t>
            </a:r>
            <a:r>
              <a:rPr lang="zh-TW" altLang="en-US" sz="2400" dirty="0" smtClean="0"/>
              <a:t>。</a:t>
            </a:r>
            <a:endParaRPr lang="en-US" altLang="zh-TW" sz="2400" dirty="0"/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dirty="0" smtClean="0"/>
              <a:t>如</a:t>
            </a:r>
            <a:r>
              <a:rPr lang="zh-TW" altLang="en-US" sz="2400" dirty="0"/>
              <a:t>需於次月</a:t>
            </a:r>
            <a:r>
              <a:rPr lang="en-US" altLang="zh-TW" sz="2400" dirty="0"/>
              <a:t>1</a:t>
            </a:r>
            <a:r>
              <a:rPr lang="zh-TW" altLang="en-US" sz="2400" dirty="0"/>
              <a:t>日起聘，請於月底</a:t>
            </a:r>
            <a:r>
              <a:rPr lang="en-US" altLang="zh-TW" sz="2400" dirty="0"/>
              <a:t>25</a:t>
            </a:r>
            <a:r>
              <a:rPr lang="zh-TW" altLang="en-US" sz="2400" dirty="0"/>
              <a:t>號前填寫</a:t>
            </a:r>
            <a:r>
              <a:rPr lang="zh-TW" altLang="en-US" sz="2400" dirty="0" smtClean="0"/>
              <a:t>完成。</a:t>
            </a:r>
            <a:endParaRPr lang="en-US" altLang="zh-TW" sz="2400" dirty="0" smtClean="0"/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dirty="0" smtClean="0"/>
              <a:t>如聘任外籍生，除</a:t>
            </a:r>
            <a:r>
              <a:rPr lang="zh-TW" altLang="en-US" sz="2400" dirty="0"/>
              <a:t>寒暑假外一星期工時最長為</a:t>
            </a:r>
            <a:r>
              <a:rPr lang="en-US" altLang="zh-TW" sz="2400" dirty="0"/>
              <a:t>20</a:t>
            </a:r>
            <a:r>
              <a:rPr lang="zh-TW" altLang="en-US" sz="2400" dirty="0" smtClean="0"/>
              <a:t>小時。</a:t>
            </a:r>
            <a:endParaRPr lang="en-US" altLang="zh-TW" sz="2400" dirty="0"/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dirty="0" smtClean="0"/>
              <a:t>請於</a:t>
            </a:r>
            <a:r>
              <a:rPr lang="zh-TW" altLang="en-US" sz="2400" dirty="0"/>
              <a:t>聘任前三天提供「</a:t>
            </a:r>
            <a:r>
              <a:rPr lang="zh-TW" altLang="en-US" sz="2400" b="1" dirty="0">
                <a:solidFill>
                  <a:srgbClr val="FF0000"/>
                </a:solidFill>
              </a:rPr>
              <a:t>學生證</a:t>
            </a:r>
            <a:r>
              <a:rPr lang="zh-TW" altLang="en-US" sz="2400" dirty="0"/>
              <a:t>、</a:t>
            </a:r>
            <a:r>
              <a:rPr lang="zh-TW" altLang="en-US" sz="2400" b="1" dirty="0">
                <a:solidFill>
                  <a:srgbClr val="FF0000"/>
                </a:solidFill>
              </a:rPr>
              <a:t>居留證</a:t>
            </a:r>
            <a:r>
              <a:rPr lang="zh-TW" altLang="en-US" sz="2400" dirty="0"/>
              <a:t>及</a:t>
            </a:r>
            <a:r>
              <a:rPr lang="zh-TW" altLang="en-US" sz="2400" b="1" dirty="0">
                <a:solidFill>
                  <a:srgbClr val="FF0000"/>
                </a:solidFill>
              </a:rPr>
              <a:t>工作許可證</a:t>
            </a:r>
            <a:r>
              <a:rPr lang="zh-TW" altLang="en-US" sz="2400" dirty="0"/>
              <a:t>」電子</a:t>
            </a:r>
            <a:r>
              <a:rPr lang="zh-TW" altLang="en-US" sz="2400" dirty="0" smtClean="0"/>
              <a:t>檔給研發處。</a:t>
            </a:r>
            <a:endParaRPr lang="en-US" altLang="zh-TW" sz="2400" dirty="0"/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匯款帳號請以</a:t>
            </a:r>
            <a:r>
              <a:rPr lang="zh-TW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華</a:t>
            </a:r>
            <a:r>
              <a:rPr lang="zh-TW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銀</a:t>
            </a:r>
            <a:r>
              <a:rPr lang="zh-TW" altLang="en-US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lang="zh-TW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元大</a:t>
            </a:r>
            <a:r>
              <a:rPr lang="zh-TW" altLang="en-US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及</a:t>
            </a:r>
            <a:r>
              <a:rPr lang="zh-TW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郵局</a:t>
            </a:r>
            <a:r>
              <a:rPr lang="zh-TW" altLang="en-US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為主，</a:t>
            </a:r>
            <a:r>
              <a:rPr lang="zh-TW" altLang="en-US" sz="2400" dirty="0"/>
              <a:t>匯款帳號須為</a:t>
            </a:r>
            <a:r>
              <a:rPr lang="zh-TW" altLang="en-US" sz="2400" b="1" dirty="0">
                <a:solidFill>
                  <a:srgbClr val="FF0000"/>
                </a:solidFill>
              </a:rPr>
              <a:t>學生本人</a:t>
            </a:r>
            <a:r>
              <a:rPr lang="zh-TW" altLang="en-US" sz="2400" dirty="0" smtClean="0"/>
              <a:t>帳號。</a:t>
            </a:r>
            <a:endParaRPr lang="en-US" altLang="zh-TW" sz="2400" dirty="0"/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zh-TW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請</a:t>
            </a:r>
            <a:r>
              <a:rPr lang="zh-TW" altLang="zh-TW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確認學生校務系統已填妥匯款</a:t>
            </a:r>
            <a:r>
              <a:rPr lang="zh-TW" altLang="zh-TW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帳號</a:t>
            </a:r>
            <a:r>
              <a:rPr lang="en-US" altLang="zh-TW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銀行別</a:t>
            </a:r>
            <a:r>
              <a:rPr lang="zh-TW" altLang="en-US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lang="zh-TW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分行別</a:t>
            </a:r>
            <a:r>
              <a:rPr lang="zh-TW" altLang="en-US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及</a:t>
            </a:r>
            <a:r>
              <a:rPr lang="zh-TW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帳戶資料</a:t>
            </a:r>
            <a:r>
              <a:rPr lang="en-US" altLang="zh-TW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zh-TW" altLang="en-US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zh-TW" altLang="en-US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否則系統</a:t>
            </a:r>
            <a:r>
              <a:rPr lang="zh-TW" altLang="en-US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無法</a:t>
            </a:r>
            <a:r>
              <a:rPr lang="zh-TW" altLang="en-US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納保</a:t>
            </a:r>
            <a:r>
              <a:rPr lang="zh-TW" altLang="en-US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endParaRPr lang="en-US" altLang="zh-TW" sz="24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TW" sz="2400" dirty="0"/>
          </a:p>
          <a:p>
            <a:endParaRPr lang="en-US" altLang="zh-TW" sz="4800" dirty="0" smtClean="0"/>
          </a:p>
          <a:p>
            <a:endParaRPr lang="en-US" altLang="zh-TW" sz="4400" dirty="0" smtClean="0"/>
          </a:p>
          <a:p>
            <a:pPr marL="0" indent="0">
              <a:buNone/>
            </a:pP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8893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chemeClr val="tx1"/>
                </a:solidFill>
              </a:rPr>
              <a:t>報帳</a:t>
            </a:r>
            <a:r>
              <a:rPr lang="zh-TW" altLang="en-US" sz="6000" dirty="0">
                <a:solidFill>
                  <a:schemeClr val="tx1"/>
                </a:solidFill>
              </a:rPr>
              <a:t>說明</a:t>
            </a:r>
            <a:r>
              <a:rPr lang="en-US" altLang="zh-TW" sz="6000" dirty="0" smtClean="0">
                <a:solidFill>
                  <a:schemeClr val="tx1"/>
                </a:solidFill>
              </a:rPr>
              <a:t>-</a:t>
            </a:r>
            <a:r>
              <a:rPr lang="zh-TW" altLang="en-US" sz="6000" dirty="0">
                <a:solidFill>
                  <a:schemeClr val="tx1"/>
                </a:solidFill>
              </a:rPr>
              <a:t>核銷</a:t>
            </a:r>
            <a:r>
              <a:rPr lang="zh-TW" altLang="en-US" sz="6000" dirty="0" smtClean="0">
                <a:solidFill>
                  <a:schemeClr val="tx1"/>
                </a:solidFill>
              </a:rPr>
              <a:t>規定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3237" y="1773410"/>
            <a:ext cx="8268958" cy="5084590"/>
          </a:xfrm>
        </p:spPr>
        <p:txBody>
          <a:bodyPr>
            <a:normAutofit/>
          </a:bodyPr>
          <a:lstStyle/>
          <a:p>
            <a:pPr>
              <a:buClr>
                <a:srgbClr val="FE8376"/>
              </a:buClr>
            </a:pPr>
            <a:r>
              <a:rPr lang="zh-TW" altLang="en-US" sz="4000" dirty="0">
                <a:solidFill>
                  <a:schemeClr val="tx1"/>
                </a:solidFill>
              </a:rPr>
              <a:t>新版支付</a:t>
            </a:r>
            <a:r>
              <a:rPr lang="zh-TW" altLang="en-US" sz="4000" dirty="0" smtClean="0">
                <a:solidFill>
                  <a:schemeClr val="tx1"/>
                </a:solidFill>
              </a:rPr>
              <a:t>證明書</a:t>
            </a:r>
            <a:endParaRPr lang="en-US" altLang="zh-TW" sz="4000" dirty="0" smtClean="0">
              <a:solidFill>
                <a:schemeClr val="tx1"/>
              </a:solidFill>
            </a:endParaRPr>
          </a:p>
          <a:p>
            <a:pPr>
              <a:buClr>
                <a:srgbClr val="FE8376"/>
              </a:buClr>
            </a:pPr>
            <a:r>
              <a:rPr lang="zh-TW" altLang="zh-TW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如</a:t>
            </a:r>
            <a:r>
              <a:rPr lang="zh-TW" altLang="zh-TW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付款對象為</a:t>
            </a:r>
            <a:r>
              <a:rPr lang="zh-TW" altLang="zh-TW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校內教師</a:t>
            </a:r>
            <a:r>
              <a:rPr lang="zh-TW" altLang="zh-TW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，請填寫</a:t>
            </a:r>
            <a:r>
              <a:rPr lang="zh-TW" altLang="zh-TW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教師姓名</a:t>
            </a:r>
            <a:r>
              <a:rPr lang="zh-TW" altLang="zh-TW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即可</a:t>
            </a:r>
            <a:r>
              <a:rPr lang="zh-TW" altLang="zh-TW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；如</a:t>
            </a:r>
            <a:r>
              <a:rPr lang="zh-TW" altLang="zh-TW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為</a:t>
            </a:r>
            <a:r>
              <a:rPr lang="zh-TW" altLang="zh-TW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學生</a:t>
            </a:r>
            <a:r>
              <a:rPr lang="zh-TW" altLang="zh-TW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請填寫</a:t>
            </a:r>
            <a:r>
              <a:rPr lang="zh-TW" altLang="zh-TW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學號</a:t>
            </a:r>
            <a:r>
              <a:rPr lang="zh-TW" altLang="zh-TW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lang="zh-TW" altLang="zh-TW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銀行別</a:t>
            </a:r>
            <a:r>
              <a:rPr lang="zh-TW" altLang="zh-TW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及</a:t>
            </a:r>
            <a:r>
              <a:rPr lang="zh-TW" altLang="zh-TW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分行</a:t>
            </a:r>
            <a:r>
              <a:rPr lang="zh-TW" altLang="zh-TW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資訊</a:t>
            </a:r>
            <a:r>
              <a:rPr lang="zh-TW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zh-TW" sz="24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E8376"/>
              </a:buClr>
            </a:pPr>
            <a:r>
              <a:rPr lang="zh-TW" altLang="zh-TW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如</a:t>
            </a:r>
            <a:r>
              <a:rPr lang="zh-TW" altLang="zh-TW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單張</a:t>
            </a:r>
            <a:r>
              <a:rPr lang="zh-TW" altLang="zh-TW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支付證明書的</a:t>
            </a:r>
            <a:r>
              <a:rPr lang="zh-TW" altLang="zh-TW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付款對象超過5筆</a:t>
            </a:r>
            <a:r>
              <a:rPr lang="zh-TW" altLang="zh-TW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或</a:t>
            </a:r>
            <a:r>
              <a:rPr lang="zh-TW" altLang="zh-TW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報支獎助學金</a:t>
            </a:r>
            <a:r>
              <a:rPr lang="zh-TW" altLang="zh-TW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lang="zh-TW" altLang="zh-TW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競賽獎金(有名次者)</a:t>
            </a:r>
            <a:r>
              <a:rPr lang="zh-TW" altLang="zh-TW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等</a:t>
            </a:r>
            <a:r>
              <a:rPr lang="zh-TW" altLang="zh-TW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，敬請行動方案提供EXCEL檔給研發處系統製單後回</a:t>
            </a:r>
            <a:r>
              <a:rPr lang="zh-TW" altLang="zh-TW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傳</a:t>
            </a:r>
            <a:r>
              <a:rPr lang="zh-TW" altLang="en-US" sz="2400" dirty="0" smtClean="0">
                <a:solidFill>
                  <a:schemeClr val="tx1"/>
                </a:solidFill>
              </a:rPr>
              <a:t>。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>
              <a:buClr>
                <a:srgbClr val="FE8376"/>
              </a:buClr>
            </a:pPr>
            <a:r>
              <a:rPr lang="zh-TW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行動方案</a:t>
            </a:r>
            <a:r>
              <a:rPr lang="zh-TW" altLang="zh-TW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僅需填寫付款資料</a:t>
            </a:r>
            <a:r>
              <a:rPr lang="zh-TW" altLang="zh-TW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，所得資料</a:t>
            </a:r>
            <a:r>
              <a:rPr lang="zh-TW" altLang="en-US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請行動方案提供</a:t>
            </a:r>
            <a:r>
              <a:rPr lang="zh-TW" altLang="zh-TW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zh-TW" altLang="en-US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由</a:t>
            </a:r>
            <a:r>
              <a:rPr lang="zh-TW" altLang="zh-TW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研發</a:t>
            </a:r>
            <a:r>
              <a:rPr lang="zh-TW" altLang="zh-TW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處填寫。</a:t>
            </a:r>
            <a:r>
              <a:rPr lang="zh-TW" altLang="zh-TW" sz="2400" dirty="0">
                <a:solidFill>
                  <a:schemeClr val="tx1"/>
                </a:solidFill>
              </a:rPr>
              <a:t> </a:t>
            </a:r>
            <a:endParaRPr lang="en-US" altLang="zh-TW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Clr>
                <a:srgbClr val="FE8376"/>
              </a:buClr>
            </a:pPr>
            <a:r>
              <a:rPr lang="zh-TW" altLang="zh-TW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如</a:t>
            </a:r>
            <a:r>
              <a:rPr lang="zh-TW" altLang="zh-TW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非使用華銀帳戶需負擔30元</a:t>
            </a:r>
            <a:r>
              <a:rPr lang="zh-TW" altLang="zh-TW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手續費</a:t>
            </a:r>
            <a:r>
              <a:rPr lang="zh-TW" altLang="en-US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zh-TW" sz="24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zh-TW" altLang="zh-TW" sz="2400" dirty="0" smtClean="0">
                <a:solidFill>
                  <a:schemeClr val="tx1"/>
                </a:solidFill>
              </a:rPr>
              <a:t> </a:t>
            </a:r>
            <a:endParaRPr lang="zh-TW" altLang="zh-TW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zh-TW" sz="24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TW" sz="24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TW" sz="2400" dirty="0"/>
          </a:p>
          <a:p>
            <a:endParaRPr lang="en-US" altLang="zh-TW" sz="4800" dirty="0" smtClean="0"/>
          </a:p>
          <a:p>
            <a:endParaRPr lang="en-US" altLang="zh-TW" sz="4400" dirty="0" smtClean="0"/>
          </a:p>
          <a:p>
            <a:pPr marL="0" indent="0">
              <a:buNone/>
            </a:pPr>
            <a:endParaRPr lang="zh-TW" altLang="en-US" sz="4800" dirty="0"/>
          </a:p>
        </p:txBody>
      </p:sp>
      <p:pic>
        <p:nvPicPr>
          <p:cNvPr id="7" name="圖片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8054" y="1773410"/>
            <a:ext cx="3128114" cy="429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2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chemeClr val="tx1"/>
                </a:solidFill>
              </a:rPr>
              <a:t>交流時間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86019" name="矩形 3"/>
          <p:cNvSpPr>
            <a:spLocks noGrp="1" noChangeArrowheads="1"/>
          </p:cNvSpPr>
          <p:nvPr>
            <p:ph idx="1"/>
          </p:nvPr>
        </p:nvSpPr>
        <p:spPr>
          <a:xfrm>
            <a:off x="677510" y="1656000"/>
            <a:ext cx="9360000" cy="5059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 smtClean="0"/>
              <a:t>是否有資本門需求</a:t>
            </a:r>
            <a:r>
              <a:rPr lang="en-US" altLang="zh-TW" sz="4800" dirty="0" smtClean="0"/>
              <a:t>?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zh-TW" altLang="en-US" sz="24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資本門使用須</a:t>
            </a:r>
            <a:r>
              <a:rPr lang="zh-TW" altLang="en-US" sz="2400" dirty="0" smtClean="0"/>
              <a:t>請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使用單位</a:t>
            </a:r>
            <a:r>
              <a:rPr lang="zh-TW" altLang="en-US" sz="2400" dirty="0" smtClean="0"/>
              <a:t>上</a:t>
            </a:r>
            <a:r>
              <a:rPr lang="zh-TW" altLang="en-US" sz="2400" dirty="0"/>
              <a:t>簽呈</a:t>
            </a:r>
            <a:r>
              <a:rPr lang="zh-TW" altLang="en-US" sz="2400" dirty="0" smtClean="0"/>
              <a:t>，核定通過後，</a:t>
            </a:r>
            <a:r>
              <a:rPr lang="zh-TW" altLang="en-US" sz="2400" dirty="0"/>
              <a:t>檢附</a:t>
            </a:r>
            <a:r>
              <a:rPr lang="zh-TW" altLang="en-US" sz="2400" b="1" dirty="0">
                <a:solidFill>
                  <a:srgbClr val="FF0000"/>
                </a:solidFill>
              </a:rPr>
              <a:t>請購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單</a:t>
            </a:r>
            <a:r>
              <a:rPr lang="en-US" altLang="zh-TW" sz="2400" b="1" dirty="0">
                <a:solidFill>
                  <a:srgbClr val="FF0000"/>
                </a:solidFill>
              </a:rPr>
              <a:t>EXCEL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檔</a:t>
            </a:r>
            <a:r>
              <a:rPr lang="zh-TW" altLang="en-US" sz="2400" dirty="0"/>
              <a:t>、</a:t>
            </a:r>
            <a:r>
              <a:rPr lang="zh-TW" altLang="en-US" sz="2400" b="1" dirty="0">
                <a:solidFill>
                  <a:srgbClr val="FF0000"/>
                </a:solidFill>
              </a:rPr>
              <a:t>核定公文</a:t>
            </a:r>
            <a:r>
              <a:rPr lang="zh-TW" altLang="en-US" sz="2400" dirty="0"/>
              <a:t>、</a:t>
            </a:r>
            <a:r>
              <a:rPr lang="zh-TW" altLang="en-US" sz="2400" b="1" dirty="0">
                <a:solidFill>
                  <a:srgbClr val="FF0000"/>
                </a:solidFill>
              </a:rPr>
              <a:t>兩家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報價單電子檔</a:t>
            </a:r>
            <a:r>
              <a:rPr lang="zh-TW" altLang="en-US" sz="2400" dirty="0" smtClean="0"/>
              <a:t>，以便上傳系統製單。</a:t>
            </a:r>
            <a:endParaRPr lang="en-US" altLang="zh-TW" sz="2400" dirty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zh-TW" altLang="en-US" sz="2400" dirty="0" smtClean="0"/>
              <a:t>若採購金額超過</a:t>
            </a:r>
            <a:r>
              <a:rPr lang="en-US" altLang="zh-TW" sz="2400" b="1" dirty="0">
                <a:solidFill>
                  <a:srgbClr val="FF0000"/>
                </a:solidFill>
              </a:rPr>
              <a:t>50</a:t>
            </a:r>
            <a:r>
              <a:rPr lang="zh-TW" altLang="en-US" sz="2400" b="1" dirty="0">
                <a:solidFill>
                  <a:srgbClr val="FF0000"/>
                </a:solidFill>
              </a:rPr>
              <a:t>萬元</a:t>
            </a:r>
            <a:r>
              <a:rPr lang="zh-TW" altLang="en-US" sz="2400" dirty="0" smtClean="0"/>
              <a:t>以上須</a:t>
            </a:r>
            <a:r>
              <a:rPr lang="zh-TW" altLang="en-US" sz="2400" dirty="0"/>
              <a:t>先送採購委員會</a:t>
            </a:r>
            <a:r>
              <a:rPr lang="zh-TW" altLang="en-US" sz="2400" dirty="0" smtClean="0"/>
              <a:t>。</a:t>
            </a:r>
            <a:endParaRPr lang="en-US" altLang="zh-TW" sz="2400" dirty="0"/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zh-TW" altLang="en-US" sz="2400" dirty="0" smtClean="0"/>
              <a:t>冷氣、電腦主機統一</a:t>
            </a:r>
            <a:r>
              <a:rPr lang="zh-TW" altLang="en-US" sz="2400" dirty="0"/>
              <a:t>使用</a:t>
            </a:r>
            <a:r>
              <a:rPr lang="zh-TW" altLang="en-US" sz="2400" dirty="0">
                <a:solidFill>
                  <a:schemeClr val="accent4"/>
                </a:solidFill>
              </a:rPr>
              <a:t>教育部獎補助款</a:t>
            </a:r>
            <a:r>
              <a:rPr lang="zh-TW" altLang="en-US" sz="2400" dirty="0" smtClean="0"/>
              <a:t>採購</a:t>
            </a:r>
            <a:r>
              <a:rPr lang="en-US" altLang="zh-TW" sz="2400" dirty="0" smtClean="0"/>
              <a:t>(?)</a:t>
            </a:r>
          </a:p>
          <a:p>
            <a:pPr marL="0" indent="0">
              <a:buNone/>
            </a:pPr>
            <a:r>
              <a:rPr lang="zh-TW" altLang="en-US" sz="2400" dirty="0" smtClean="0"/>
              <a:t>    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128324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">
            <a:extLst>
              <a:ext uri="{FF2B5EF4-FFF2-40B4-BE49-F238E27FC236}">
                <a16:creationId xmlns:a16="http://schemas.microsoft.com/office/drawing/2014/main" id="{AC2BDF3C-1A0B-4128-911E-C98976FC2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chemeClr val="tx1"/>
                </a:solidFill>
              </a:rPr>
              <a:t>交流時間</a:t>
            </a:r>
            <a:r>
              <a:rPr lang="en-US" altLang="zh-TW" sz="6000" dirty="0">
                <a:solidFill>
                  <a:schemeClr val="tx1"/>
                </a:solidFill>
              </a:rPr>
              <a:t>(</a:t>
            </a:r>
            <a:r>
              <a:rPr lang="zh-TW" altLang="en-US" sz="6000" dirty="0">
                <a:solidFill>
                  <a:schemeClr val="tx1"/>
                </a:solidFill>
              </a:rPr>
              <a:t>續</a:t>
            </a:r>
            <a:r>
              <a:rPr lang="en-US" altLang="zh-TW" sz="6000" dirty="0">
                <a:solidFill>
                  <a:schemeClr val="tx1"/>
                </a:solidFill>
              </a:rPr>
              <a:t>)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C8D24F-E9F5-4CE1-9985-AB995E80F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511" y="1766067"/>
            <a:ext cx="9360000" cy="4461738"/>
          </a:xfrm>
        </p:spPr>
        <p:txBody>
          <a:bodyPr>
            <a:normAutofit lnSpcReduction="10000"/>
          </a:bodyPr>
          <a:lstStyle/>
          <a:p>
            <a:r>
              <a:rPr lang="zh-TW" altLang="en-US" sz="4300" dirty="0"/>
              <a:t>經費用在刀口上</a:t>
            </a:r>
            <a:endParaRPr lang="en-US" altLang="zh-TW" sz="4300" dirty="0"/>
          </a:p>
          <a:p>
            <a:r>
              <a:rPr lang="en-US" altLang="zh-TW" sz="2600" b="1" dirty="0" smtClean="0">
                <a:solidFill>
                  <a:srgbClr val="FF0000"/>
                </a:solidFill>
              </a:rPr>
              <a:t>112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年</a:t>
            </a:r>
            <a:r>
              <a:rPr lang="en-US" altLang="zh-TW" sz="2600" b="1" dirty="0">
                <a:solidFill>
                  <a:srgbClr val="FF0000"/>
                </a:solidFill>
              </a:rPr>
              <a:t>11</a:t>
            </a:r>
            <a:r>
              <a:rPr lang="zh-TW" altLang="en-US" sz="2600" b="1" dirty="0">
                <a:solidFill>
                  <a:srgbClr val="FF0000"/>
                </a:solidFill>
              </a:rPr>
              <a:t>月中旬</a:t>
            </a:r>
            <a:r>
              <a:rPr lang="zh-TW" altLang="en-US" sz="2600" dirty="0"/>
              <a:t>進行最後確認，請各行動方案留意經費使用狀況，如有多餘經費請及早告知，便於統籌運用。</a:t>
            </a:r>
            <a:endParaRPr lang="en-US" altLang="zh-TW" sz="2600" dirty="0"/>
          </a:p>
          <a:p>
            <a:endParaRPr lang="en-US" altLang="zh-TW" sz="1800" dirty="0"/>
          </a:p>
          <a:p>
            <a:r>
              <a:rPr lang="zh-TW" altLang="en-US" sz="4300" dirty="0"/>
              <a:t>計畫執行是否遭遇困難？</a:t>
            </a:r>
            <a:endParaRPr lang="en-US" altLang="zh-TW" sz="4300" dirty="0"/>
          </a:p>
          <a:p>
            <a:endParaRPr lang="en-US" altLang="zh-TW" dirty="0"/>
          </a:p>
          <a:p>
            <a:r>
              <a:rPr lang="zh-TW" altLang="en-US" sz="4300" dirty="0"/>
              <a:t>請善</a:t>
            </a:r>
            <a:r>
              <a:rPr lang="zh-TW" altLang="en-US" sz="4300" dirty="0" smtClean="0"/>
              <a:t>用報帳群組</a:t>
            </a:r>
            <a:endParaRPr lang="en-US" altLang="zh-TW" sz="4300" dirty="0" smtClean="0"/>
          </a:p>
          <a:p>
            <a:pPr marL="0" indent="0">
              <a:buNone/>
            </a:pPr>
            <a:r>
              <a:rPr lang="zh-TW" altLang="en-US" sz="2600" dirty="0" smtClean="0"/>
              <a:t>     </a:t>
            </a:r>
            <a:r>
              <a:rPr lang="en-US" altLang="zh-TW" sz="2600" dirty="0" smtClean="0"/>
              <a:t>Line</a:t>
            </a:r>
            <a:r>
              <a:rPr lang="zh-TW" altLang="en-US" sz="2600" dirty="0"/>
              <a:t>群組</a:t>
            </a:r>
            <a:r>
              <a:rPr lang="zh-TW" altLang="en-US" sz="2600" b="1" dirty="0" smtClean="0"/>
              <a:t>「</a:t>
            </a:r>
            <a:r>
              <a:rPr lang="en-US" altLang="zh-TW" sz="2600" b="1" dirty="0" smtClean="0"/>
              <a:t> </a:t>
            </a:r>
            <a:r>
              <a:rPr lang="en-US" altLang="zh-TW" sz="2600" dirty="0">
                <a:solidFill>
                  <a:schemeClr val="accent4"/>
                </a:solidFill>
              </a:rPr>
              <a:t>TTU</a:t>
            </a:r>
            <a:r>
              <a:rPr lang="zh-TW" altLang="en-US" sz="2600" dirty="0">
                <a:solidFill>
                  <a:schemeClr val="accent4"/>
                </a:solidFill>
              </a:rPr>
              <a:t>深耕計畫報帳大小事</a:t>
            </a:r>
            <a:r>
              <a:rPr lang="zh-TW" altLang="en-US" sz="2600" dirty="0" smtClean="0"/>
              <a:t>」進行即時交流</a:t>
            </a:r>
            <a:r>
              <a:rPr lang="zh-TW" altLang="en-US" sz="2600" dirty="0"/>
              <a:t>。</a:t>
            </a:r>
            <a:endParaRPr lang="en-US" altLang="zh-TW" sz="2600" dirty="0" smtClean="0"/>
          </a:p>
        </p:txBody>
      </p:sp>
    </p:spTree>
    <p:extLst>
      <p:ext uri="{BB962C8B-B14F-4D97-AF65-F5344CB8AC3E}">
        <p14:creationId xmlns:p14="http://schemas.microsoft.com/office/powerpoint/2010/main" val="328606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矩形 2"/>
          <p:cNvSpPr>
            <a:spLocks noGrp="1" noChangeArrowheads="1"/>
          </p:cNvSpPr>
          <p:nvPr>
            <p:ph type="title"/>
          </p:nvPr>
        </p:nvSpPr>
        <p:spPr>
          <a:xfrm>
            <a:off x="676800" y="608400"/>
            <a:ext cx="8596800" cy="1321200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solidFill>
                  <a:schemeClr val="tx1"/>
                </a:solidFill>
              </a:rPr>
              <a:t>感謝大家的參與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7" name="矩形 9"/>
          <p:cNvSpPr txBox="1">
            <a:spLocks noChangeArrowheads="1"/>
          </p:cNvSpPr>
          <p:nvPr/>
        </p:nvSpPr>
        <p:spPr>
          <a:xfrm>
            <a:off x="676800" y="2273987"/>
            <a:ext cx="7768959" cy="27347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zh-TW"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zh-TW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zh-TW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zh-TW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zh-TW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zh-TW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zh-TW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zh-TW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lang="zh-TW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dirty="0">
                <a:solidFill>
                  <a:schemeClr val="tx1"/>
                </a:solidFill>
              </a:rPr>
              <a:t>聯繫窗口：鍾宜芬 </a:t>
            </a:r>
          </a:p>
          <a:p>
            <a:r>
              <a:rPr lang="zh-TW" altLang="en-US" sz="3200" dirty="0">
                <a:solidFill>
                  <a:schemeClr val="tx1"/>
                </a:solidFill>
              </a:rPr>
              <a:t>校內分機：</a:t>
            </a:r>
            <a:r>
              <a:rPr lang="en-US" altLang="zh-TW" sz="3200" dirty="0">
                <a:solidFill>
                  <a:schemeClr val="tx1"/>
                </a:solidFill>
              </a:rPr>
              <a:t>7530</a:t>
            </a:r>
          </a:p>
          <a:p>
            <a:r>
              <a:rPr lang="zh-TW" altLang="en-US" sz="3200" dirty="0">
                <a:solidFill>
                  <a:schemeClr val="tx1"/>
                </a:solidFill>
              </a:rPr>
              <a:t>辦公室：新德惠八樓</a:t>
            </a:r>
            <a:r>
              <a:rPr lang="en-US" altLang="zh-TW" sz="3200" dirty="0">
                <a:solidFill>
                  <a:schemeClr val="tx1"/>
                </a:solidFill>
              </a:rPr>
              <a:t>804</a:t>
            </a:r>
            <a:r>
              <a:rPr lang="zh-TW" altLang="en-US" sz="3200" dirty="0">
                <a:solidFill>
                  <a:schemeClr val="tx1"/>
                </a:solidFill>
              </a:rPr>
              <a:t>辦公室</a:t>
            </a:r>
            <a:endParaRPr lang="en-US" altLang="zh-TW" sz="3200" dirty="0">
              <a:solidFill>
                <a:schemeClr val="tx1"/>
              </a:solidFill>
            </a:endParaRPr>
          </a:p>
          <a:p>
            <a:r>
              <a:rPr lang="en-US" altLang="zh-TW" sz="3200" dirty="0">
                <a:solidFill>
                  <a:schemeClr val="tx1"/>
                </a:solidFill>
              </a:rPr>
              <a:t>LINE</a:t>
            </a:r>
            <a:r>
              <a:rPr lang="zh-TW" altLang="en-US" sz="3200" dirty="0">
                <a:solidFill>
                  <a:schemeClr val="tx1"/>
                </a:solidFill>
              </a:rPr>
              <a:t>群組：</a:t>
            </a:r>
            <a:r>
              <a:rPr lang="en-US" altLang="zh-TW" sz="3200" dirty="0">
                <a:solidFill>
                  <a:schemeClr val="tx1"/>
                </a:solidFill>
              </a:rPr>
              <a:t>TTU</a:t>
            </a:r>
            <a:r>
              <a:rPr lang="zh-TW" altLang="en-US" sz="3200" dirty="0">
                <a:solidFill>
                  <a:schemeClr val="tx1"/>
                </a:solidFill>
              </a:rPr>
              <a:t>深耕計畫報帳大小事</a:t>
            </a:r>
            <a:endParaRPr lang="en-US" altLang="zh-TW" sz="3200" dirty="0">
              <a:solidFill>
                <a:schemeClr val="tx1"/>
              </a:solidFill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11342" y="2449602"/>
            <a:ext cx="1514542" cy="149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237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341" y="191103"/>
            <a:ext cx="4720280" cy="648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chemeClr val="tx1"/>
                </a:solidFill>
              </a:rPr>
              <a:t>各主軸報帳窗口</a:t>
            </a: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967600861"/>
              </p:ext>
            </p:extLst>
          </p:nvPr>
        </p:nvGraphicFramePr>
        <p:xfrm>
          <a:off x="677334" y="1930400"/>
          <a:ext cx="11078571" cy="3657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00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98797"/>
              </p:ext>
            </p:extLst>
          </p:nvPr>
        </p:nvGraphicFramePr>
        <p:xfrm>
          <a:off x="599060" y="2"/>
          <a:ext cx="8446085" cy="6858002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1564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6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94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0000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分項計畫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行動方案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預算金額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實支金額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剩餘金額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執行率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01">
                <a:tc rowSpan="8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400" u="none" strike="noStrike" kern="1200" dirty="0">
                          <a:effectLst/>
                        </a:rPr>
                        <a:t>A1</a:t>
                      </a: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A1-1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265,400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152,759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47,241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76.38%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A1-2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250,000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17,890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232,110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b="1" u="none" strike="noStrike" kern="1200" dirty="0">
                          <a:solidFill>
                            <a:schemeClr val="accent4"/>
                          </a:solidFill>
                          <a:effectLst/>
                        </a:rPr>
                        <a:t>7.16%</a:t>
                      </a:r>
                      <a:endParaRPr lang="en-US" altLang="zh-TW" sz="2000" b="1" i="0" u="none" strike="noStrike" kern="1200" dirty="0">
                        <a:solidFill>
                          <a:schemeClr val="accent4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A1-3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290,000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23,300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266,700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b="1" u="none" strike="noStrike" kern="1200" dirty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8.03%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999"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A1-4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465,000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72,360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392,640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15.56%</a:t>
                      </a:r>
                      <a:endParaRPr lang="en-US" altLang="zh-TW" sz="20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7999"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A1-5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360,000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135,528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224,472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37.65%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7999"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A1-6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500,000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351,089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148,911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70.22%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67999"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A1-7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150,000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138,096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11,904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92.06%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67999"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 smtClean="0">
                          <a:effectLst/>
                        </a:rPr>
                        <a:t>總金額</a:t>
                      </a:r>
                      <a:endParaRPr lang="zh-TW" altLang="en-US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8587" marR="8587" marT="85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2,280,400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891,022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1,323,978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39.07%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50001">
                <a:tc rowSpan="5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400" u="none" strike="noStrike" kern="1200" dirty="0">
                          <a:effectLst/>
                        </a:rPr>
                        <a:t>A2</a:t>
                      </a: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A2-1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540,300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300,733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239,567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60.79%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A2-2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652,090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331,641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320,449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50.86%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A2-3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877,418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97,852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779,566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b="1" u="none" strike="noStrike" kern="1200" dirty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11.15%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A2-4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350,000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>
                          <a:effectLst/>
                        </a:rPr>
                        <a:t>144,872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205,128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41.39%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>
                          <a:effectLst/>
                        </a:rPr>
                        <a:t>總金額</a:t>
                      </a: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8587" marR="8587" marT="85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2,419,808</a:t>
                      </a:r>
                      <a:endParaRPr lang="en-US" altLang="zh-TW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87" marR="8587" marT="85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875,098</a:t>
                      </a:r>
                      <a:endParaRPr lang="en-US" altLang="zh-TW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87" marR="8587" marT="85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1,544,710</a:t>
                      </a:r>
                      <a:endParaRPr lang="en-US" altLang="zh-TW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87" marR="8587" marT="85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36.16%</a:t>
                      </a:r>
                      <a:endParaRPr lang="en-US" altLang="zh-TW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87" marR="8587" marT="85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413809" y="103016"/>
            <a:ext cx="2498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  各</a:t>
            </a:r>
            <a:r>
              <a:rPr lang="zh-TW" altLang="en-US" sz="2800" dirty="0"/>
              <a:t>行動</a:t>
            </a:r>
            <a:r>
              <a:rPr lang="zh-TW" altLang="en-US" sz="2800" dirty="0" smtClean="0"/>
              <a:t>方案</a:t>
            </a:r>
            <a:endParaRPr lang="en-US" altLang="zh-TW" sz="2800" dirty="0" smtClean="0"/>
          </a:p>
          <a:p>
            <a:r>
              <a:rPr lang="zh-TW" altLang="en-US" sz="2800" dirty="0" smtClean="0"/>
              <a:t>經費</a:t>
            </a:r>
            <a:r>
              <a:rPr lang="zh-TW" altLang="en-US" sz="2800" dirty="0"/>
              <a:t>使用情形</a:t>
            </a:r>
          </a:p>
        </p:txBody>
      </p:sp>
    </p:spTree>
    <p:extLst>
      <p:ext uri="{BB962C8B-B14F-4D97-AF65-F5344CB8AC3E}">
        <p14:creationId xmlns:p14="http://schemas.microsoft.com/office/powerpoint/2010/main" val="38076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7453"/>
              </p:ext>
            </p:extLst>
          </p:nvPr>
        </p:nvGraphicFramePr>
        <p:xfrm>
          <a:off x="514220" y="0"/>
          <a:ext cx="8448548" cy="6858001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1565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2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6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2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1837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zh-TW" altLang="en-US" sz="1800" u="none" strike="noStrike" kern="1200" dirty="0">
                          <a:effectLst/>
                        </a:rPr>
                        <a:t>分項計畫</a:t>
                      </a:r>
                      <a:endParaRPr lang="zh-TW" alt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zh-TW" altLang="en-US" sz="1800" u="none" strike="noStrike" kern="1200" dirty="0">
                          <a:effectLst/>
                        </a:rPr>
                        <a:t>行動方案</a:t>
                      </a:r>
                      <a:endParaRPr lang="zh-TW" alt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zh-TW" altLang="en-US" sz="1800" u="none" strike="noStrike" kern="1200" dirty="0">
                          <a:effectLst/>
                        </a:rPr>
                        <a:t>預算金額</a:t>
                      </a:r>
                      <a:endParaRPr lang="zh-TW" alt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zh-TW" altLang="en-US" sz="1800" u="none" strike="noStrike" kern="1200" dirty="0">
                          <a:effectLst/>
                        </a:rPr>
                        <a:t>實支金額</a:t>
                      </a:r>
                      <a:endParaRPr lang="zh-TW" alt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zh-TW" altLang="en-US" sz="1800" u="none" strike="noStrike" kern="1200" dirty="0">
                          <a:effectLst/>
                        </a:rPr>
                        <a:t>剩餘金額</a:t>
                      </a:r>
                      <a:endParaRPr lang="zh-TW" alt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zh-TW" altLang="en-US" sz="1800" u="none" strike="noStrike" kern="1200" dirty="0">
                          <a:effectLst/>
                        </a:rPr>
                        <a:t>執行率</a:t>
                      </a:r>
                      <a:endParaRPr lang="zh-TW" alt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12">
                <a:tc rowSpan="8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u="none" strike="noStrike" kern="1200" dirty="0" smtClean="0">
                          <a:effectLst/>
                        </a:rPr>
                        <a:t>A3</a:t>
                      </a:r>
                      <a:endParaRPr lang="en-US" altLang="zh-TW" sz="2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A3-1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340,000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226,257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113,743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66.55%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712"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A3-2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320,000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269,572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50,428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84.24%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712"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A3-3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60,000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32,675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27,325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54.46%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712"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A3-4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450,000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179,428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270,572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39.87%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1712"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A3-5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>
                          <a:effectLst/>
                        </a:rPr>
                        <a:t>70,000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40,287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29,713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57.55%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1712"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A3-6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>
                          <a:effectLst/>
                        </a:rPr>
                        <a:t>350,000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334,259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15,741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95.50%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1712"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A3-7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8587" marR="8587" marT="8587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>
                          <a:effectLst/>
                        </a:rPr>
                        <a:t>1,100,000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>
                          <a:effectLst/>
                        </a:rPr>
                        <a:t>488,000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612,000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44.36%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1712">
                <a:tc vMerge="1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>
                          <a:effectLst/>
                        </a:rPr>
                        <a:t>總金額</a:t>
                      </a: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8587" marR="8587" marT="858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2,690,000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1,570,478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1,119,522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58.38%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1712">
                <a:tc rowSpan="4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400" u="none" strike="noStrike" kern="1200" dirty="0">
                          <a:effectLst/>
                        </a:rPr>
                        <a:t>A4</a:t>
                      </a: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A4-1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400,000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390,413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9,587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97.60%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7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A4-2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600,000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794,126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205,874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79.41%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95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A4-3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500,000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>
                          <a:effectLst/>
                        </a:rPr>
                        <a:t>198,274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301,726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39.65%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95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zh-TW" altLang="en-US" sz="2000" u="none" strike="noStrike" kern="1200" dirty="0" smtClean="0">
                          <a:effectLst/>
                        </a:rPr>
                        <a:t>總金額</a:t>
                      </a: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1,900,000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1,382,813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517,187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72.78%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712">
                <a:tc rowSpan="3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400" u="none" strike="noStrike" kern="1200" dirty="0">
                          <a:effectLst/>
                        </a:rPr>
                        <a:t>A5</a:t>
                      </a: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A5-1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334,508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261,193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73,315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78.08%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7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A5-2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>
                          <a:effectLst/>
                        </a:rPr>
                        <a:t>25,000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25,000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b="1" u="none" strike="noStrike" kern="1200" dirty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171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zh-TW" altLang="en-US" sz="2000" u="none" strike="noStrike" kern="1200" dirty="0">
                          <a:effectLst/>
                        </a:rPr>
                        <a:t>總金額</a:t>
                      </a: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359,508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261,193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98,315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72.65%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380858" y="210108"/>
            <a:ext cx="2498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  各</a:t>
            </a:r>
            <a:r>
              <a:rPr lang="zh-TW" altLang="en-US" sz="2800" dirty="0"/>
              <a:t>行動</a:t>
            </a:r>
            <a:r>
              <a:rPr lang="zh-TW" altLang="en-US" sz="2800" dirty="0" smtClean="0"/>
              <a:t>方案</a:t>
            </a:r>
            <a:endParaRPr lang="en-US" altLang="zh-TW" sz="2800" dirty="0" smtClean="0"/>
          </a:p>
          <a:p>
            <a:r>
              <a:rPr lang="zh-TW" altLang="en-US" sz="2800" dirty="0" smtClean="0"/>
              <a:t>經費</a:t>
            </a:r>
            <a:r>
              <a:rPr lang="zh-TW" altLang="en-US" sz="2800" dirty="0"/>
              <a:t>使用情形</a:t>
            </a:r>
          </a:p>
        </p:txBody>
      </p:sp>
    </p:spTree>
    <p:extLst>
      <p:ext uri="{BB962C8B-B14F-4D97-AF65-F5344CB8AC3E}">
        <p14:creationId xmlns:p14="http://schemas.microsoft.com/office/powerpoint/2010/main" val="265395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183507"/>
              </p:ext>
            </p:extLst>
          </p:nvPr>
        </p:nvGraphicFramePr>
        <p:xfrm>
          <a:off x="514222" y="1"/>
          <a:ext cx="8440308" cy="6857998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1563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1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19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523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分項計畫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行動方案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預算金額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實支金額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剩餘金額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執行率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540"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 smtClean="0">
                          <a:effectLst/>
                        </a:rPr>
                        <a:t>A6</a:t>
                      </a: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A6-1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5,310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14,690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26.55%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540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A6-2</a:t>
                      </a:r>
                      <a:endParaRPr lang="en-US" sz="20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b="1" u="none" strike="noStrike" kern="1200" dirty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40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A6-3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>
                          <a:effectLst/>
                        </a:rPr>
                        <a:t>240,000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>
                          <a:effectLst/>
                        </a:rPr>
                        <a:t>107,408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132,592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44.75%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540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zh-TW" altLang="en-US" sz="2000" u="none" strike="noStrike" kern="1200" dirty="0">
                          <a:effectLst/>
                        </a:rPr>
                        <a:t>總金額</a:t>
                      </a: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270,000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112,718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157,282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41.75%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40"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>
                          <a:effectLst/>
                        </a:rPr>
                        <a:t>B1</a:t>
                      </a: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B1-1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320,000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88,210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231,790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27.57%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B1-2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200,000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200,000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b="1" u="none" strike="noStrike" kern="1200" dirty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1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zh-TW" altLang="en-US" sz="2000" u="none" strike="noStrike" kern="1200" dirty="0">
                          <a:effectLst/>
                        </a:rPr>
                        <a:t>總金額</a:t>
                      </a: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zh-TW" altLang="en-US" sz="2000" u="none" strike="noStrike" kern="1200" dirty="0">
                          <a:effectLst/>
                        </a:rPr>
                        <a:t> </a:t>
                      </a:r>
                      <a:r>
                        <a:rPr lang="en-US" altLang="zh-TW" sz="2000" u="none" strike="noStrike" kern="1200" dirty="0" smtClean="0">
                          <a:effectLst/>
                        </a:rPr>
                        <a:t>520,000 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88,210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431,790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16.96%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190"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u="none" strike="noStrike" kern="1200" dirty="0" smtClean="0">
                          <a:effectLst/>
                        </a:rPr>
                        <a:t>B2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B2-1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860,000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501,744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358,256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58.34%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190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>
                          <a:effectLst/>
                        </a:rPr>
                        <a:t>B2-2</a:t>
                      </a:r>
                      <a:endParaRPr lang="en-US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181,872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55,800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126,072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>
                          <a:effectLst/>
                        </a:rPr>
                        <a:t>30.68%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190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 smtClean="0">
                          <a:effectLst/>
                        </a:rPr>
                        <a:t>B2-3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45,000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>
                          <a:effectLst/>
                        </a:rPr>
                        <a:t>64,639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-19,639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143.64%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4190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zh-TW" altLang="en-US" sz="2000" u="none" strike="noStrike" kern="1200" dirty="0">
                          <a:effectLst/>
                        </a:rPr>
                        <a:t>總金額</a:t>
                      </a: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1,086,872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622,183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464,689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57.25%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4190"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u="none" strike="noStrike" kern="1200" dirty="0" smtClean="0">
                          <a:effectLst/>
                        </a:rPr>
                        <a:t>B3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B3-1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100,000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zh-TW" altLang="en-US" sz="2000" u="none" strike="noStrike" kern="1200" dirty="0">
                          <a:effectLst/>
                        </a:rPr>
                        <a:t>        </a:t>
                      </a:r>
                      <a:r>
                        <a:rPr lang="en-US" altLang="zh-TW" sz="2000" u="none" strike="noStrike" kern="1200" dirty="0" smtClean="0">
                          <a:effectLst/>
                        </a:rPr>
                        <a:t>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b="1" u="none" strike="noStrike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0.00%</a:t>
                      </a:r>
                      <a:endParaRPr lang="en-US" altLang="zh-TW" sz="2000" b="1" u="none" strike="noStrike" kern="1200" dirty="0">
                        <a:solidFill>
                          <a:schemeClr val="accent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4190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u="none" strike="noStrike" kern="1200" dirty="0">
                          <a:effectLst/>
                        </a:rPr>
                        <a:t>B3-2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100,000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b="1" u="none" strike="noStrike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0.00%</a:t>
                      </a:r>
                      <a:endParaRPr lang="en-US" altLang="zh-TW" sz="2000" b="1" u="none" strike="noStrike" kern="1200" dirty="0">
                        <a:solidFill>
                          <a:schemeClr val="accent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4190"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zh-TW" altLang="en-US" sz="2000" u="none" strike="noStrike" kern="1200" dirty="0">
                          <a:effectLst/>
                        </a:rPr>
                        <a:t>總金額</a:t>
                      </a: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200,000 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u="none" strike="noStrike" kern="1200" dirty="0" smtClean="0">
                          <a:effectLst/>
                        </a:rPr>
                        <a:t>0</a:t>
                      </a:r>
                      <a:endParaRPr lang="en-US" altLang="zh-TW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1800" u="none" strike="noStrike" kern="1200" dirty="0" smtClean="0">
                          <a:effectLst/>
                        </a:rPr>
                        <a:t>0</a:t>
                      </a:r>
                      <a:endParaRPr lang="en-US" altLang="zh-TW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0.00%</a:t>
                      </a:r>
                      <a:endParaRPr lang="en-US" altLang="zh-TW" sz="20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9454999" y="1"/>
            <a:ext cx="2498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  各</a:t>
            </a:r>
            <a:r>
              <a:rPr lang="zh-TW" altLang="en-US" sz="2800" dirty="0"/>
              <a:t>行動</a:t>
            </a:r>
            <a:r>
              <a:rPr lang="zh-TW" altLang="en-US" sz="2800" dirty="0" smtClean="0"/>
              <a:t>方案</a:t>
            </a:r>
            <a:endParaRPr lang="en-US" altLang="zh-TW" sz="2800" dirty="0" smtClean="0"/>
          </a:p>
          <a:p>
            <a:r>
              <a:rPr lang="zh-TW" altLang="en-US" sz="2800" dirty="0" smtClean="0"/>
              <a:t>經費</a:t>
            </a:r>
            <a:r>
              <a:rPr lang="zh-TW" altLang="en-US" sz="2800" dirty="0"/>
              <a:t>使用情形</a:t>
            </a:r>
          </a:p>
        </p:txBody>
      </p:sp>
    </p:spTree>
    <p:extLst>
      <p:ext uri="{BB962C8B-B14F-4D97-AF65-F5344CB8AC3E}">
        <p14:creationId xmlns:p14="http://schemas.microsoft.com/office/powerpoint/2010/main" val="34329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866202"/>
              </p:ext>
            </p:extLst>
          </p:nvPr>
        </p:nvGraphicFramePr>
        <p:xfrm>
          <a:off x="514220" y="0"/>
          <a:ext cx="8384684" cy="3748018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1553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1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31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467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分項計畫</a:t>
                      </a:r>
                      <a:endParaRPr lang="zh-TW" alt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行動方案</a:t>
                      </a:r>
                      <a:endParaRPr lang="zh-TW" alt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預算金額</a:t>
                      </a:r>
                      <a:endParaRPr lang="zh-TW" alt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實支金額</a:t>
                      </a:r>
                      <a:endParaRPr lang="zh-TW" alt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剩餘金額</a:t>
                      </a:r>
                      <a:endParaRPr lang="zh-TW" alt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800" u="none" strike="noStrike" dirty="0">
                          <a:effectLst/>
                        </a:rPr>
                        <a:t>執行率</a:t>
                      </a:r>
                      <a:endParaRPr lang="zh-TW" alt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marL="8587" marR="8587" marT="8587" marB="0" anchor="ctr">
                    <a:solidFill>
                      <a:srgbClr val="E766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35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u="none" strike="noStrike" kern="1200" dirty="0">
                          <a:effectLst/>
                        </a:rPr>
                        <a:t>C</a:t>
                      </a: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zh-TW" altLang="en-US" sz="2000" u="none" strike="noStrike" kern="1200" dirty="0" smtClean="0">
                          <a:effectLst/>
                        </a:rPr>
                        <a:t>總金額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zh-TW" altLang="en-US" sz="2000" u="none" strike="noStrike" kern="1200" dirty="0">
                          <a:effectLst/>
                        </a:rPr>
                        <a:t>       </a:t>
                      </a:r>
                      <a:r>
                        <a:rPr lang="en-US" altLang="zh-TW" sz="2000" u="none" strike="noStrike" kern="1200" dirty="0" smtClean="0">
                          <a:effectLst/>
                        </a:rPr>
                        <a:t>100,000 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24,715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75,285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24.72%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35">
                <a:tc rowSpan="6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>
                          <a:effectLst/>
                        </a:rPr>
                        <a:t>D</a:t>
                      </a:r>
                      <a:endParaRPr lang="en-US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D1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103,253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90,098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13,155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87.26%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33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D2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365,000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207,593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157,407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>
                          <a:effectLst/>
                        </a:rPr>
                        <a:t>56.87%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0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D3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>
                          <a:effectLst/>
                        </a:rPr>
                        <a:t>341,400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32,172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309,228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solidFill>
                            <a:srgbClr val="C00000"/>
                          </a:solidFill>
                          <a:effectLst/>
                        </a:rPr>
                        <a:t>9.42%</a:t>
                      </a:r>
                      <a:endParaRPr lang="en-US" altLang="zh-TW" sz="2000" b="0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0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D4</a:t>
                      </a: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>
                          <a:effectLst/>
                        </a:rPr>
                        <a:t>503,863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>
                          <a:effectLst/>
                        </a:rPr>
                        <a:t>151,122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352,741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29.99%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027">
                <a:tc v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 smtClean="0">
                          <a:effectLst/>
                        </a:rPr>
                        <a:t>保留款</a:t>
                      </a: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20,404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>
                          <a:effectLst/>
                        </a:rPr>
                        <a:t>20,420</a:t>
                      </a:r>
                      <a:endParaRPr lang="en-US" altLang="zh-TW" sz="2000" b="0" i="0" u="none" strike="noStrike" kern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-16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100.08%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027">
                <a:tc v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 smtClean="0">
                          <a:effectLst/>
                        </a:rPr>
                        <a:t>總金額</a:t>
                      </a:r>
                      <a:endParaRPr lang="zh-TW" altLang="en-US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1,333,920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501,405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832,515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2000" u="none" strike="noStrike" kern="1200" dirty="0">
                          <a:effectLst/>
                        </a:rPr>
                        <a:t>37.59%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28575" marR="28575" marT="19050" marB="1905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335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u="none" strike="noStrike" kern="1200" dirty="0">
                          <a:effectLst/>
                        </a:rPr>
                        <a:t>附錄一</a:t>
                      </a:r>
                      <a:endParaRPr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>
                          <a:effectLst/>
                        </a:rPr>
                        <a:t>總金額</a:t>
                      </a: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>
                          <a:effectLst/>
                        </a:rPr>
                        <a:t>   </a:t>
                      </a:r>
                      <a:r>
                        <a:rPr lang="en-US" altLang="zh-TW" sz="2000" u="none" strike="noStrike" kern="1200" dirty="0" smtClean="0">
                          <a:effectLst/>
                        </a:rPr>
                        <a:t>2,150,000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915,400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818,000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u="none" strike="noStrike" kern="1200" dirty="0" smtClean="0">
                          <a:effectLst/>
                        </a:rPr>
                        <a:t>42.58%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746378"/>
              </p:ext>
            </p:extLst>
          </p:nvPr>
        </p:nvGraphicFramePr>
        <p:xfrm>
          <a:off x="514220" y="4075005"/>
          <a:ext cx="8433238" cy="2467149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339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38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33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09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113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2400" u="none" strike="noStrike" dirty="0" smtClean="0">
                          <a:effectLst/>
                        </a:rPr>
                        <a:t>資本</a:t>
                      </a:r>
                      <a:r>
                        <a:rPr lang="zh-TW" altLang="en-US" sz="2400" u="none" strike="noStrike" dirty="0">
                          <a:effectLst/>
                        </a:rPr>
                        <a:t>門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11" marR="7311" marT="7311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264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 smtClean="0">
                          <a:effectLst/>
                        </a:rPr>
                        <a:t>計畫</a:t>
                      </a:r>
                      <a:endParaRPr lang="en-US" altLang="zh-TW" sz="2000" u="none" strike="noStrike" kern="1200" dirty="0" smtClean="0">
                        <a:effectLst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 smtClean="0">
                          <a:effectLst/>
                        </a:rPr>
                        <a:t>名稱</a:t>
                      </a:r>
                      <a:endParaRPr lang="zh-TW" altLang="en-US" sz="2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>
                          <a:effectLst/>
                        </a:rPr>
                        <a:t>總計畫</a:t>
                      </a:r>
                      <a:endParaRPr lang="zh-TW" altLang="en-US" sz="2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>
                          <a:effectLst/>
                        </a:rPr>
                        <a:t>主軸</a:t>
                      </a:r>
                      <a:r>
                        <a:rPr lang="en-US" sz="2000" u="none" strike="noStrike" kern="1200" dirty="0">
                          <a:effectLst/>
                        </a:rPr>
                        <a:t>A</a:t>
                      </a:r>
                      <a:endParaRPr lang="en-US" sz="2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>
                          <a:effectLst/>
                        </a:rPr>
                        <a:t>主軸</a:t>
                      </a:r>
                      <a:r>
                        <a:rPr lang="en-US" sz="2000" u="none" strike="noStrike" kern="1200" dirty="0">
                          <a:effectLst/>
                        </a:rPr>
                        <a:t>B</a:t>
                      </a:r>
                      <a:endParaRPr lang="en-US" sz="2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>
                          <a:effectLst/>
                        </a:rPr>
                        <a:t>主軸</a:t>
                      </a:r>
                      <a:r>
                        <a:rPr lang="en-US" sz="2000" u="none" strike="noStrike" kern="1200" dirty="0">
                          <a:effectLst/>
                        </a:rPr>
                        <a:t>C</a:t>
                      </a:r>
                      <a:endParaRPr lang="en-US" sz="2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>
                          <a:effectLst/>
                        </a:rPr>
                        <a:t>主軸</a:t>
                      </a:r>
                      <a:r>
                        <a:rPr lang="en-US" sz="2000" u="none" strike="noStrike" kern="1200" dirty="0" smtClean="0">
                          <a:effectLst/>
                        </a:rPr>
                        <a:t>D</a:t>
                      </a:r>
                      <a:endParaRPr lang="en-US" sz="2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>
                          <a:effectLst/>
                        </a:rPr>
                        <a:t>合計</a:t>
                      </a:r>
                      <a:endParaRPr lang="zh-TW" altLang="en-US" sz="20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1" marR="7311" marT="731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8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>
                          <a:effectLst/>
                        </a:rPr>
                        <a:t>核定金額</a:t>
                      </a:r>
                      <a:endParaRPr lang="zh-TW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</a:rPr>
                        <a:t>-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kern="1200" dirty="0" smtClean="0">
                          <a:effectLst/>
                        </a:rPr>
                        <a:t>7,453,105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kern="1200" dirty="0" smtClean="0">
                          <a:effectLst/>
                        </a:rPr>
                        <a:t>190,000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 smtClean="0">
                          <a:effectLst/>
                        </a:rPr>
                        <a:t>-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kern="1200" dirty="0" smtClean="0">
                          <a:effectLst/>
                        </a:rPr>
                        <a:t>98,000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kern="1200" dirty="0" smtClean="0">
                          <a:effectLst/>
                        </a:rPr>
                        <a:t>7,741,105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311" marR="7311" marT="731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8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>
                          <a:effectLst/>
                        </a:rPr>
                        <a:t>支出總額</a:t>
                      </a:r>
                      <a:endParaRPr lang="zh-TW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</a:rPr>
                        <a:t>-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kern="1200" dirty="0" smtClean="0">
                          <a:effectLst/>
                        </a:rPr>
                        <a:t>1,412,338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kern="1200" dirty="0">
                          <a:effectLst/>
                        </a:rPr>
                        <a:t>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 smtClean="0">
                          <a:effectLst/>
                        </a:rPr>
                        <a:t>-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kern="1200" dirty="0" smtClean="0">
                          <a:effectLst/>
                        </a:rPr>
                        <a:t>98,000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kern="1200" dirty="0" smtClean="0">
                          <a:effectLst/>
                        </a:rPr>
                        <a:t>1,510,338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311" marR="7311" marT="731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8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u="none" strike="noStrike" kern="1200" dirty="0">
                          <a:effectLst/>
                        </a:rPr>
                        <a:t>執行率</a:t>
                      </a:r>
                      <a:endParaRPr lang="zh-TW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>
                          <a:effectLst/>
                        </a:rPr>
                        <a:t>-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kern="1200" dirty="0" smtClean="0">
                          <a:effectLst/>
                        </a:rPr>
                        <a:t>18.95%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u="none" strike="noStrike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0.00%</a:t>
                      </a: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 dirty="0" smtClean="0">
                          <a:effectLst/>
                        </a:rPr>
                        <a:t>-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000" u="none" strike="noStrike" kern="1200" dirty="0">
                          <a:effectLst/>
                        </a:rPr>
                        <a:t>100.00%</a:t>
                      </a:r>
                      <a:endParaRPr lang="en-US" altLang="zh-TW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311" marR="7311" marT="7311" marB="0" anchor="ctr"/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en-US" altLang="zh-TW" sz="2000" b="1" u="none" strike="noStrike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19.51%</a:t>
                      </a:r>
                      <a:endParaRPr lang="en-US" altLang="zh-TW" sz="2000" b="1" u="none" strike="noStrike" kern="1200" dirty="0">
                        <a:solidFill>
                          <a:schemeClr val="accent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1" marR="7311" marT="731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504426" y="-4076"/>
            <a:ext cx="2498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/>
              <a:t>  各</a:t>
            </a:r>
            <a:r>
              <a:rPr lang="zh-TW" altLang="en-US" sz="2800" dirty="0"/>
              <a:t>行動</a:t>
            </a:r>
            <a:r>
              <a:rPr lang="zh-TW" altLang="en-US" sz="2800" dirty="0" smtClean="0"/>
              <a:t>方案</a:t>
            </a:r>
            <a:endParaRPr lang="en-US" altLang="zh-TW" sz="2800" dirty="0" smtClean="0"/>
          </a:p>
          <a:p>
            <a:r>
              <a:rPr lang="zh-TW" altLang="en-US" sz="2800" dirty="0" smtClean="0"/>
              <a:t>經費</a:t>
            </a:r>
            <a:r>
              <a:rPr lang="zh-TW" altLang="en-US" sz="2800" dirty="0"/>
              <a:t>使用情形</a:t>
            </a:r>
          </a:p>
        </p:txBody>
      </p:sp>
    </p:spTree>
    <p:extLst>
      <p:ext uri="{BB962C8B-B14F-4D97-AF65-F5344CB8AC3E}">
        <p14:creationId xmlns:p14="http://schemas.microsoft.com/office/powerpoint/2010/main" val="21759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2"/>
          <p:cNvSpPr>
            <a:spLocks noGrp="1" noChangeArrowheads="1"/>
          </p:cNvSpPr>
          <p:nvPr>
            <p:ph type="title"/>
          </p:nvPr>
        </p:nvSpPr>
        <p:spPr>
          <a:xfrm>
            <a:off x="856110" y="230597"/>
            <a:ext cx="10364451" cy="1596177"/>
          </a:xfrm>
        </p:spPr>
        <p:txBody>
          <a:bodyPr>
            <a:normAutofit/>
          </a:bodyPr>
          <a:lstStyle/>
          <a:p>
            <a:pPr algn="l"/>
            <a:r>
              <a:rPr lang="zh-TW" altLang="en-US" sz="6000" dirty="0" smtClean="0">
                <a:solidFill>
                  <a:schemeClr val="tx1"/>
                </a:solidFill>
              </a:rPr>
              <a:t>報帳說明</a:t>
            </a:r>
            <a:r>
              <a:rPr lang="en-US" altLang="zh-TW" sz="6000" dirty="0" smtClean="0">
                <a:solidFill>
                  <a:schemeClr val="tx1"/>
                </a:solidFill>
              </a:rPr>
              <a:t>-</a:t>
            </a:r>
            <a:r>
              <a:rPr lang="zh-TW" altLang="en-US" sz="6000" dirty="0" smtClean="0">
                <a:solidFill>
                  <a:schemeClr val="tx1"/>
                </a:solidFill>
              </a:rPr>
              <a:t>雲端預控 </a:t>
            </a:r>
            <a:endParaRPr lang="zh-TW" sz="21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6019" name="矩形 3"/>
          <p:cNvSpPr>
            <a:spLocks noGrp="1" noChangeArrowheads="1"/>
          </p:cNvSpPr>
          <p:nvPr>
            <p:ph idx="1"/>
          </p:nvPr>
        </p:nvSpPr>
        <p:spPr>
          <a:xfrm>
            <a:off x="677511" y="1656080"/>
            <a:ext cx="8598907" cy="4886960"/>
          </a:xfrm>
        </p:spPr>
        <p:txBody>
          <a:bodyPr>
            <a:normAutofit/>
          </a:bodyPr>
          <a:lstStyle/>
          <a:p>
            <a:pPr lvl="1"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i="0" dirty="0" smtClean="0">
                <a:solidFill>
                  <a:schemeClr val="tx1"/>
                </a:solidFill>
              </a:rPr>
              <a:t>小白單、小綠單取消，改由</a:t>
            </a:r>
            <a:r>
              <a:rPr lang="en-US" altLang="zh-TW" sz="2400" i="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Google</a:t>
            </a:r>
            <a:r>
              <a:rPr lang="zh-TW" altLang="en-US" sz="2400" i="0" dirty="0" smtClean="0">
                <a:solidFill>
                  <a:schemeClr val="tx1"/>
                </a:solidFill>
              </a:rPr>
              <a:t>試算表預控</a:t>
            </a:r>
            <a:endParaRPr lang="en-US" altLang="zh-TW" sz="2400" i="0" dirty="0" smtClean="0">
              <a:solidFill>
                <a:schemeClr val="tx1"/>
              </a:solidFill>
            </a:endParaRPr>
          </a:p>
          <a:p>
            <a:pPr lvl="1"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b="1" i="0" u="sng" dirty="0" smtClean="0">
                <a:solidFill>
                  <a:srgbClr val="FF0000"/>
                </a:solidFill>
              </a:rPr>
              <a:t>未</a:t>
            </a:r>
            <a:r>
              <a:rPr lang="zh-TW" altLang="en-US" sz="2400" b="1" i="0" u="sng" dirty="0">
                <a:solidFill>
                  <a:srgbClr val="FF0000"/>
                </a:solidFill>
              </a:rPr>
              <a:t>登錄</a:t>
            </a:r>
            <a:r>
              <a:rPr lang="en-US" altLang="zh-TW" sz="2400" b="1" i="0" u="sng" dirty="0">
                <a:solidFill>
                  <a:srgbClr val="FF0000"/>
                </a:solidFill>
              </a:rPr>
              <a:t>Google</a:t>
            </a:r>
            <a:r>
              <a:rPr lang="zh-TW" altLang="en-US" sz="2400" b="1" i="0" u="sng" dirty="0">
                <a:solidFill>
                  <a:srgbClr val="FF0000"/>
                </a:solidFill>
              </a:rPr>
              <a:t>試算表預控將不予</a:t>
            </a:r>
            <a:r>
              <a:rPr lang="zh-TW" altLang="en-US" sz="2400" b="1" i="0" u="sng" dirty="0" smtClean="0">
                <a:solidFill>
                  <a:srgbClr val="FF0000"/>
                </a:solidFill>
              </a:rPr>
              <a:t>核帳</a:t>
            </a:r>
            <a:endParaRPr lang="en-US" altLang="zh-TW" sz="2400" b="1" i="0" u="sng" dirty="0" smtClean="0">
              <a:solidFill>
                <a:srgbClr val="FF0000"/>
              </a:solidFill>
            </a:endParaRPr>
          </a:p>
          <a:p>
            <a:pPr marL="457200" lvl="1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en-US" altLang="zh-TW" sz="24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/>
          </a:p>
        </p:txBody>
      </p:sp>
      <p:sp>
        <p:nvSpPr>
          <p:cNvPr id="5" name="文字方塊 4"/>
          <p:cNvSpPr txBox="1"/>
          <p:nvPr/>
        </p:nvSpPr>
        <p:spPr>
          <a:xfrm>
            <a:off x="7601785" y="3469103"/>
            <a:ext cx="19642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/>
              <a:t>預控數位化</a:t>
            </a:r>
            <a:endParaRPr lang="en-US" altLang="zh-TW" sz="2800" b="1" dirty="0"/>
          </a:p>
          <a:p>
            <a:endParaRPr lang="en-US" altLang="zh-TW" sz="2800" b="1" dirty="0"/>
          </a:p>
          <a:p>
            <a:r>
              <a:rPr lang="zh-TW" altLang="en-US" sz="2800" b="1" dirty="0"/>
              <a:t>報帳簡便化</a:t>
            </a:r>
            <a:endParaRPr lang="en-US" altLang="zh-TW" sz="2800" b="1" dirty="0"/>
          </a:p>
          <a:p>
            <a:endParaRPr lang="en-US" altLang="zh-TW" sz="2800" b="1" dirty="0"/>
          </a:p>
          <a:p>
            <a:endParaRPr lang="zh-TW" altLang="en-US" sz="2800" b="1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146" y="2893428"/>
            <a:ext cx="5995005" cy="326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5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6000" dirty="0" smtClean="0">
                <a:solidFill>
                  <a:schemeClr val="tx1"/>
                </a:solidFill>
              </a:rPr>
              <a:t>報帳說明</a:t>
            </a:r>
            <a:r>
              <a:rPr lang="en-US" altLang="zh-TW" sz="6000" dirty="0" smtClean="0">
                <a:solidFill>
                  <a:schemeClr val="tx1"/>
                </a:solidFill>
              </a:rPr>
              <a:t>-</a:t>
            </a:r>
            <a:r>
              <a:rPr lang="zh-TW" altLang="en-US" sz="6000" dirty="0" smtClean="0">
                <a:solidFill>
                  <a:schemeClr val="tx1"/>
                </a:solidFill>
              </a:rPr>
              <a:t>核銷規定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3237" y="1773410"/>
            <a:ext cx="9265736" cy="4652104"/>
          </a:xfrm>
        </p:spPr>
        <p:txBody>
          <a:bodyPr>
            <a:normAutofit lnSpcReduction="10000"/>
          </a:bodyPr>
          <a:lstStyle/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4000" dirty="0"/>
              <a:t>深耕計畫</a:t>
            </a:r>
            <a:r>
              <a:rPr lang="zh-TW" altLang="en-US" sz="4000" dirty="0" smtClean="0"/>
              <a:t>經費</a:t>
            </a:r>
            <a:r>
              <a:rPr lang="zh-TW" altLang="en-US" sz="4000" dirty="0"/>
              <a:t>使用，需</a:t>
            </a:r>
            <a:r>
              <a:rPr lang="zh-TW" altLang="en-US" sz="4000" b="1" dirty="0">
                <a:solidFill>
                  <a:srgbClr val="FF0000"/>
                </a:solidFill>
              </a:rPr>
              <a:t>與教學直接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相關</a:t>
            </a:r>
            <a:endParaRPr lang="en-US" altLang="zh-TW" sz="4000" b="1" dirty="0">
              <a:solidFill>
                <a:srgbClr val="FF0000"/>
              </a:solidFill>
            </a:endParaRPr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4000" b="1" dirty="0" smtClean="0">
                <a:solidFill>
                  <a:schemeClr val="tx1"/>
                </a:solidFill>
              </a:rPr>
              <a:t>業務費</a:t>
            </a:r>
            <a:r>
              <a:rPr lang="en-US" altLang="zh-TW" sz="4000" b="1" dirty="0" smtClean="0">
                <a:solidFill>
                  <a:schemeClr val="tx1"/>
                </a:solidFill>
              </a:rPr>
              <a:t>I</a:t>
            </a:r>
            <a:endParaRPr lang="en-US" altLang="zh-TW" sz="4000" b="1" dirty="0">
              <a:solidFill>
                <a:schemeClr val="tx1"/>
              </a:solidFill>
            </a:endParaRPr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dirty="0" smtClean="0"/>
              <a:t>單</a:t>
            </a:r>
            <a:r>
              <a:rPr lang="zh-TW" altLang="en-US" sz="2400" dirty="0"/>
              <a:t>張發票超過</a:t>
            </a:r>
            <a:r>
              <a:rPr lang="en-US" altLang="zh-TW" sz="2400" b="1" dirty="0">
                <a:solidFill>
                  <a:srgbClr val="FF0000"/>
                </a:solidFill>
              </a:rPr>
              <a:t>20,000</a:t>
            </a:r>
            <a:r>
              <a:rPr lang="zh-TW" altLang="en-US" sz="2400" b="1" dirty="0">
                <a:solidFill>
                  <a:srgbClr val="FF0000"/>
                </a:solidFill>
              </a:rPr>
              <a:t>元以上</a:t>
            </a:r>
            <a:r>
              <a:rPr lang="en-US" altLang="zh-TW" sz="2400" dirty="0"/>
              <a:t>(</a:t>
            </a:r>
            <a:r>
              <a:rPr lang="zh-TW" altLang="en-US" sz="2400" dirty="0"/>
              <a:t>如車資、物品費等</a:t>
            </a:r>
            <a:r>
              <a:rPr lang="en-US" altLang="zh-TW" sz="2400" dirty="0"/>
              <a:t>)</a:t>
            </a:r>
            <a:r>
              <a:rPr lang="zh-TW" altLang="en-US" sz="2400" dirty="0"/>
              <a:t>，需先跑請</a:t>
            </a:r>
            <a:r>
              <a:rPr lang="zh-TW" altLang="en-US" sz="2400" dirty="0" smtClean="0"/>
              <a:t>採購。</a:t>
            </a:r>
            <a:endParaRPr lang="en-US" altLang="zh-TW" sz="2400" dirty="0"/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dirty="0" smtClean="0"/>
              <a:t>膳食費一日</a:t>
            </a:r>
            <a:r>
              <a:rPr lang="en-US" altLang="zh-TW" sz="2400" b="1" dirty="0">
                <a:solidFill>
                  <a:srgbClr val="FF0000"/>
                </a:solidFill>
              </a:rPr>
              <a:t>240</a:t>
            </a:r>
            <a:r>
              <a:rPr lang="zh-TW" altLang="en-US" sz="2400" dirty="0" smtClean="0">
                <a:solidFill>
                  <a:srgbClr val="FF0000"/>
                </a:solidFill>
              </a:rPr>
              <a:t>元</a:t>
            </a:r>
            <a:r>
              <a:rPr lang="zh-TW" altLang="en-US" sz="2400" dirty="0" smtClean="0"/>
              <a:t>為限，午餐、晚餐每餐單價</a:t>
            </a:r>
            <a:r>
              <a:rPr lang="en-US" altLang="zh-TW" sz="2400" b="1" dirty="0">
                <a:solidFill>
                  <a:srgbClr val="FF0000"/>
                </a:solidFill>
              </a:rPr>
              <a:t>100</a:t>
            </a:r>
            <a:r>
              <a:rPr lang="zh-TW" altLang="en-US" sz="2400" dirty="0" smtClean="0">
                <a:solidFill>
                  <a:srgbClr val="FF0000"/>
                </a:solidFill>
              </a:rPr>
              <a:t>元</a:t>
            </a:r>
            <a:r>
              <a:rPr lang="zh-TW" altLang="en-US" sz="2400" dirty="0" smtClean="0"/>
              <a:t>以內，如以</a:t>
            </a:r>
            <a:r>
              <a:rPr lang="zh-TW" altLang="en-US" sz="2400" dirty="0" smtClean="0">
                <a:solidFill>
                  <a:srgbClr val="FF0000"/>
                </a:solidFill>
              </a:rPr>
              <a:t>套餐</a:t>
            </a:r>
            <a:r>
              <a:rPr lang="zh-TW" altLang="en-US" sz="2400" dirty="0" smtClean="0"/>
              <a:t>形式合計茶水上限為</a:t>
            </a:r>
            <a:r>
              <a:rPr lang="en-US" altLang="zh-TW" sz="2400" b="1" dirty="0">
                <a:solidFill>
                  <a:srgbClr val="FF0000"/>
                </a:solidFill>
              </a:rPr>
              <a:t>140</a:t>
            </a:r>
            <a:r>
              <a:rPr lang="zh-TW" altLang="en-US" sz="2400" dirty="0" smtClean="0">
                <a:solidFill>
                  <a:srgbClr val="FF0000"/>
                </a:solidFill>
              </a:rPr>
              <a:t>元</a:t>
            </a:r>
            <a:r>
              <a:rPr lang="zh-TW" altLang="en-US" sz="2400" dirty="0" smtClean="0"/>
              <a:t>。</a:t>
            </a:r>
            <a:endParaRPr lang="en-US" altLang="zh-TW" sz="2400" dirty="0"/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dirty="0" smtClean="0"/>
              <a:t>材料</a:t>
            </a:r>
            <a:r>
              <a:rPr lang="zh-TW" altLang="en-US" sz="2400" dirty="0"/>
              <a:t>費：請註明</a:t>
            </a:r>
            <a:r>
              <a:rPr lang="en-US" altLang="zh-TW" sz="2400" dirty="0"/>
              <a:t>XX</a:t>
            </a:r>
            <a:r>
              <a:rPr lang="zh-TW" altLang="en-US" sz="2400" dirty="0"/>
              <a:t>課程</a:t>
            </a:r>
            <a:r>
              <a:rPr lang="zh-TW" altLang="en-US" sz="2400" dirty="0" smtClean="0"/>
              <a:t>使用。</a:t>
            </a:r>
            <a:endParaRPr lang="en-US" altLang="zh-TW" sz="2400" dirty="0"/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dirty="0" smtClean="0"/>
              <a:t>報支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競賽</a:t>
            </a:r>
            <a:r>
              <a:rPr lang="zh-TW" altLang="en-US" sz="2400" b="1" dirty="0">
                <a:solidFill>
                  <a:srgbClr val="FF0000"/>
                </a:solidFill>
              </a:rPr>
              <a:t>獎金</a:t>
            </a:r>
            <a:r>
              <a:rPr lang="zh-TW" altLang="en-US" sz="2400" dirty="0"/>
              <a:t>時</a:t>
            </a:r>
            <a:r>
              <a:rPr lang="zh-TW" altLang="en-US" sz="2400" dirty="0" smtClean="0">
                <a:solidFill>
                  <a:schemeClr val="accent4"/>
                </a:solidFill>
              </a:rPr>
              <a:t>，</a:t>
            </a:r>
            <a:r>
              <a:rPr lang="zh-TW" altLang="en-US" sz="2400" b="1" u="sng" dirty="0">
                <a:solidFill>
                  <a:srgbClr val="FF0000"/>
                </a:solidFill>
              </a:rPr>
              <a:t>須先上公文，並保留適當的公文簽核作業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時間</a:t>
            </a:r>
            <a:r>
              <a:rPr lang="zh-TW" altLang="en-US" sz="24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，報帳時</a:t>
            </a:r>
            <a:r>
              <a:rPr lang="zh-TW" altLang="en-US" sz="2400" dirty="0" smtClean="0"/>
              <a:t>支付證明書需</a:t>
            </a:r>
            <a:r>
              <a:rPr lang="zh-TW" altLang="en-US" sz="2400" dirty="0"/>
              <a:t>檢附</a:t>
            </a:r>
            <a:r>
              <a:rPr lang="zh-TW" altLang="en-US" sz="2400" b="1" dirty="0">
                <a:solidFill>
                  <a:schemeClr val="accent4"/>
                </a:solidFill>
              </a:rPr>
              <a:t>名冊</a:t>
            </a:r>
            <a:r>
              <a:rPr lang="zh-TW" altLang="en-US" sz="2400" dirty="0"/>
              <a:t>及</a:t>
            </a:r>
            <a:r>
              <a:rPr lang="zh-TW" altLang="en-US" sz="2400" b="1" dirty="0">
                <a:solidFill>
                  <a:schemeClr val="accent4"/>
                </a:solidFill>
              </a:rPr>
              <a:t>公文</a:t>
            </a:r>
            <a:r>
              <a:rPr lang="zh-TW" altLang="en-US" sz="2400" dirty="0"/>
              <a:t>或</a:t>
            </a:r>
            <a:r>
              <a:rPr lang="zh-TW" altLang="en-US" sz="2400" b="1" dirty="0">
                <a:solidFill>
                  <a:schemeClr val="accent4"/>
                </a:solidFill>
              </a:rPr>
              <a:t>比賽海報</a:t>
            </a:r>
            <a:r>
              <a:rPr lang="zh-TW" altLang="en-US" sz="2400" b="1" dirty="0"/>
              <a:t>  </a:t>
            </a:r>
            <a:r>
              <a:rPr lang="en-US" altLang="zh-TW" sz="2400" dirty="0"/>
              <a:t>(</a:t>
            </a:r>
            <a:r>
              <a:rPr lang="zh-TW" altLang="en-US" sz="2400" dirty="0"/>
              <a:t>名冊部分，</a:t>
            </a:r>
            <a:r>
              <a:rPr lang="zh-TW" altLang="en-US" sz="2400" b="1" dirty="0">
                <a:solidFill>
                  <a:srgbClr val="FF0000"/>
                </a:solidFill>
              </a:rPr>
              <a:t>華銀及他行</a:t>
            </a:r>
            <a:r>
              <a:rPr lang="zh-TW" altLang="en-US" sz="2400" dirty="0"/>
              <a:t>、</a:t>
            </a:r>
            <a:r>
              <a:rPr lang="zh-TW" altLang="en-US" sz="2400" b="1" dirty="0">
                <a:solidFill>
                  <a:srgbClr val="FF0000"/>
                </a:solidFill>
              </a:rPr>
              <a:t>郵局</a:t>
            </a:r>
            <a:r>
              <a:rPr lang="zh-TW" altLang="en-US" sz="2400" dirty="0"/>
              <a:t>各一張</a:t>
            </a:r>
            <a:r>
              <a:rPr lang="en-US" altLang="zh-TW" sz="2400" dirty="0" smtClean="0"/>
              <a:t>)</a:t>
            </a:r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b="1" dirty="0" smtClean="0">
                <a:solidFill>
                  <a:srgbClr val="FF0000"/>
                </a:solidFill>
              </a:rPr>
              <a:t>成果紀錄</a:t>
            </a:r>
            <a:r>
              <a:rPr lang="zh-TW" altLang="en-US" sz="2400" b="1" dirty="0">
                <a:solidFill>
                  <a:srgbClr val="FF0000"/>
                </a:solidFill>
              </a:rPr>
              <a:t>表</a:t>
            </a:r>
            <a:r>
              <a:rPr lang="zh-TW" altLang="en-US" sz="2400" dirty="0"/>
              <a:t>紙本取消，只需上傳檔案，由分項確認。</a:t>
            </a:r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pPr marL="0" indent="0">
              <a:buNone/>
            </a:pPr>
            <a:endParaRPr lang="en-US" altLang="zh-TW" sz="24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TW" sz="2400" dirty="0"/>
          </a:p>
          <a:p>
            <a:endParaRPr lang="en-US" altLang="zh-TW" sz="4800" dirty="0" smtClean="0"/>
          </a:p>
          <a:p>
            <a:endParaRPr lang="en-US" altLang="zh-TW" sz="4400" dirty="0" smtClean="0"/>
          </a:p>
          <a:p>
            <a:pPr marL="0" indent="0">
              <a:buNone/>
            </a:pP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9781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6000" dirty="0" smtClean="0">
                <a:solidFill>
                  <a:schemeClr val="tx1"/>
                </a:solidFill>
              </a:rPr>
              <a:t>報帳說明</a:t>
            </a:r>
            <a:r>
              <a:rPr lang="en-US" altLang="zh-TW" sz="6000" dirty="0" smtClean="0">
                <a:solidFill>
                  <a:schemeClr val="tx1"/>
                </a:solidFill>
              </a:rPr>
              <a:t>-</a:t>
            </a:r>
            <a:r>
              <a:rPr lang="zh-TW" altLang="en-US" sz="6000" dirty="0" smtClean="0">
                <a:solidFill>
                  <a:schemeClr val="tx1"/>
                </a:solidFill>
              </a:rPr>
              <a:t>核銷規定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3237" y="1773410"/>
            <a:ext cx="9265736" cy="4652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深耕</a:t>
            </a:r>
            <a:r>
              <a:rPr lang="zh-TW" altLang="en-US" sz="4000" dirty="0" smtClean="0"/>
              <a:t>計畫經費</a:t>
            </a:r>
            <a:r>
              <a:rPr lang="zh-TW" altLang="en-US" sz="4000" dirty="0"/>
              <a:t>使用，需</a:t>
            </a:r>
            <a:r>
              <a:rPr lang="zh-TW" altLang="en-US" sz="4000" b="1" dirty="0">
                <a:solidFill>
                  <a:srgbClr val="FF0000"/>
                </a:solidFill>
              </a:rPr>
              <a:t>與教學直接相關</a:t>
            </a:r>
            <a:endParaRPr lang="en-US" altLang="zh-TW" sz="4000" b="1" dirty="0">
              <a:solidFill>
                <a:srgbClr val="FF0000"/>
              </a:solidFill>
            </a:endParaRPr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4100" b="1" dirty="0" smtClean="0">
                <a:solidFill>
                  <a:schemeClr val="tx1"/>
                </a:solidFill>
              </a:rPr>
              <a:t>業務費</a:t>
            </a:r>
            <a:r>
              <a:rPr lang="en-US" altLang="zh-TW" sz="4100" b="1" dirty="0" smtClean="0">
                <a:solidFill>
                  <a:schemeClr val="tx1"/>
                </a:solidFill>
              </a:rPr>
              <a:t>II</a:t>
            </a:r>
            <a:endParaRPr lang="en-US" altLang="zh-TW" sz="4100" b="1" dirty="0">
              <a:solidFill>
                <a:schemeClr val="tx1"/>
              </a:solidFill>
            </a:endParaRPr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dirty="0" smtClean="0"/>
              <a:t>講座鐘點費，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校內人員</a:t>
            </a:r>
            <a:r>
              <a:rPr lang="zh-TW" altLang="en-US" sz="2400" dirty="0" smtClean="0"/>
              <a:t>鐘點費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折半支給</a:t>
            </a:r>
            <a:r>
              <a:rPr lang="zh-TW" altLang="en-US" sz="2400" dirty="0" smtClean="0"/>
              <a:t>；講座助理鐘點費按同一課程</a:t>
            </a:r>
            <a:r>
              <a:rPr lang="en-US" altLang="zh-TW" sz="2400" dirty="0" smtClean="0"/>
              <a:t>1/2</a:t>
            </a:r>
            <a:r>
              <a:rPr lang="zh-TW" altLang="en-US" sz="2400" dirty="0" smtClean="0"/>
              <a:t>支給。如為線上講座，報帳時請提供截圖。</a:t>
            </a:r>
            <a:endParaRPr lang="en-US" altLang="zh-TW" sz="2400" dirty="0"/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dirty="0" smtClean="0"/>
              <a:t>校內人員不得支領</a:t>
            </a:r>
            <a:r>
              <a:rPr lang="zh-TW" altLang="en-US" sz="2400" dirty="0"/>
              <a:t>出席費、諮詢費、輔導費、指導費</a:t>
            </a:r>
            <a:r>
              <a:rPr lang="zh-TW" altLang="en-US" sz="2400" dirty="0" smtClean="0"/>
              <a:t>等費用。</a:t>
            </a:r>
            <a:endParaRPr lang="en-US" altLang="zh-TW" sz="2400" dirty="0"/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dirty="0" smtClean="0"/>
              <a:t>邀請</a:t>
            </a:r>
            <a:r>
              <a:rPr lang="zh-TW" altLang="en-US" sz="2400" dirty="0"/>
              <a:t>外籍人士</a:t>
            </a:r>
            <a:r>
              <a:rPr lang="zh-TW" altLang="en-US" sz="2400" dirty="0" smtClean="0"/>
              <a:t>短期來台，可視行動方案經費支應機票及日支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依學者級別支付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。</a:t>
            </a:r>
            <a:endParaRPr lang="en-US" altLang="zh-TW" sz="2400" dirty="0"/>
          </a:p>
          <a:p>
            <a:pPr>
              <a:buClr>
                <a:srgbClr val="FE8376"/>
              </a:buClr>
              <a:buFont typeface="Arial" panose="020B0604020202020204" pitchFamily="34" charset="0"/>
              <a:buChar char="►"/>
            </a:pPr>
            <a:r>
              <a:rPr lang="zh-TW" altLang="en-US" sz="2400" dirty="0" smtClean="0"/>
              <a:t>車資部分，不得報支計程車費；如講者自行開車，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比照客運票價</a:t>
            </a:r>
            <a:r>
              <a:rPr lang="zh-TW" altLang="en-US" sz="2400" dirty="0" smtClean="0"/>
              <a:t>支付。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pPr marL="0" indent="0">
              <a:buNone/>
            </a:pPr>
            <a:endParaRPr lang="en-US" altLang="zh-TW" sz="24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TW" sz="2400" dirty="0"/>
          </a:p>
          <a:p>
            <a:endParaRPr lang="en-US" altLang="zh-TW" sz="4800" dirty="0" smtClean="0"/>
          </a:p>
          <a:p>
            <a:endParaRPr lang="en-US" altLang="zh-TW" sz="4400" dirty="0" smtClean="0"/>
          </a:p>
          <a:p>
            <a:pPr marL="0" indent="0">
              <a:buNone/>
            </a:pP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39080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927</TotalTime>
  <Words>1231</Words>
  <Application>Microsoft Office PowerPoint</Application>
  <PresentationFormat>寬螢幕</PresentationFormat>
  <Paragraphs>416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Arial Unicode MS</vt:lpstr>
      <vt:lpstr>Microsoft JhengHei UI</vt:lpstr>
      <vt:lpstr>微軟正黑體</vt:lpstr>
      <vt:lpstr>新細明體</vt:lpstr>
      <vt:lpstr>Arial</vt:lpstr>
      <vt:lpstr>Trebuchet MS</vt:lpstr>
      <vt:lpstr>Wingdings 3</vt:lpstr>
      <vt:lpstr>多面向</vt:lpstr>
      <vt:lpstr>112年度高教深耕計畫 報帳說明</vt:lpstr>
      <vt:lpstr>各主軸報帳窗口</vt:lpstr>
      <vt:lpstr>PowerPoint 簡報</vt:lpstr>
      <vt:lpstr>PowerPoint 簡報</vt:lpstr>
      <vt:lpstr>PowerPoint 簡報</vt:lpstr>
      <vt:lpstr>PowerPoint 簡報</vt:lpstr>
      <vt:lpstr>報帳說明-雲端預控 </vt:lpstr>
      <vt:lpstr>報帳說明-核銷規定</vt:lpstr>
      <vt:lpstr>報帳說明-核銷規定</vt:lpstr>
      <vt:lpstr>報帳說明-核銷規定</vt:lpstr>
      <vt:lpstr>報帳說明-核銷規定</vt:lpstr>
      <vt:lpstr>交流時間</vt:lpstr>
      <vt:lpstr>交流時間(續)</vt:lpstr>
      <vt:lpstr>感謝大家的參與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110年度高教深耕計畫 報帳說明</dc:title>
  <dc:creator>Windows 使用者</dc:creator>
  <cp:keywords/>
  <cp:lastModifiedBy>user</cp:lastModifiedBy>
  <cp:revision>90</cp:revision>
  <cp:lastPrinted>2022-10-03T06:54:09Z</cp:lastPrinted>
  <dcterms:created xsi:type="dcterms:W3CDTF">2021-08-25T06:21:19Z</dcterms:created>
  <dcterms:modified xsi:type="dcterms:W3CDTF">2023-10-06T06:09:33Z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